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PT Sans Narrow"/>
      <p:regular r:id="rId46"/>
      <p:bold r:id="rId47"/>
    </p:embeddedFont>
    <p:embeddedFont>
      <p:font typeface="Open Sans Medium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DD377E-3CCE-4592-B8C4-BE6FEFFC2188}">
  <a:tblStyle styleId="{4EDD377E-3CCE-4592-B8C4-BE6FEFFC2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PTSansNarrow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Medium-regular.fntdata"/><Relationship Id="rId47" Type="http://schemas.openxmlformats.org/officeDocument/2006/relationships/font" Target="fonts/PTSansNarrow-bold.fntdata"/><Relationship Id="rId49" Type="http://schemas.openxmlformats.org/officeDocument/2006/relationships/font" Target="fonts/OpenSans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Medium-boldItalic.fntdata"/><Relationship Id="rId50" Type="http://schemas.openxmlformats.org/officeDocument/2006/relationships/font" Target="fonts/OpenSansMedium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54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2e86ef55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2e86ef55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2e86ef55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2e86ef55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2e86ef55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2e86ef55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2e86ef55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2e86ef5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d524219b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d524219b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d524219b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d524219b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008f5ff7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008f5ff7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d524219b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d524219b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d524219b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d524219b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2e86ef55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2e86ef55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0d497f9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0d497f9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d524219b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d524219b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d524219b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d524219b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d524219b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d524219b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d524219b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d524219b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d524219b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d524219b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d524219b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d524219b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2e86ef55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2e86ef55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2e86ef55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2e86ef55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2e86ef55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2e86ef55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2f14679a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2f14679a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34a4b69fc4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34a4b69fc4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70ad2806d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370ad2806d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70ad2806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370ad2806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70ad2806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370ad2806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370ad2806d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370ad2806d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3f427af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43f427af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they can copy and paste from code they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70ad2806d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70ad2806d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2e86ef55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2e86ef55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2e86ef55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32e86ef55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2e86ef55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2e86ef55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3f427af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43f427af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4a4b69fc4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4a4b69fc4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4a4b69fc4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4a4b69fc4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70ad280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70ad280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5b64e397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5b64e397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2e86ef5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2e86ef5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2e86ef5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2e86ef5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Relationship Id="rId4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Relationship Id="rId4" Type="http://schemas.openxmlformats.org/officeDocument/2006/relationships/image" Target="../media/image15.jpg"/><Relationship Id="rId5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Relationship Id="rId4" Type="http://schemas.openxmlformats.org/officeDocument/2006/relationships/image" Target="../media/image15.jpg"/><Relationship Id="rId5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NxHGq2tTNCA" TargetMode="External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oI_3CTSGvuQ" TargetMode="External"/><Relationship Id="rId4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ctronic circuit board"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  <a:effectLst>
            <a:outerShdw blurRad="57150" rotWithShape="0" algn="bl" dir="10140000" dist="952500">
              <a:srgbClr val="000000">
                <a:alpha val="6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u="sng">
                <a:solidFill>
                  <a:schemeClr val="lt1"/>
                </a:solidFill>
              </a:rPr>
              <a:t>Day 1: </a:t>
            </a:r>
            <a:r>
              <a:rPr b="1" lang="en" sz="6000" u="sng">
                <a:solidFill>
                  <a:schemeClr val="lt1"/>
                </a:solidFill>
              </a:rPr>
              <a:t>Microprocessors, Coding and Energy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0" y="596700"/>
            <a:ext cx="9144000" cy="3917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2"/>
          <p:cNvSpPr txBox="1"/>
          <p:nvPr>
            <p:ph idx="4294967295" type="title"/>
          </p:nvPr>
        </p:nvSpPr>
        <p:spPr>
          <a:xfrm>
            <a:off x="311700" y="0"/>
            <a:ext cx="852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00149" y="1912688"/>
            <a:ext cx="3743725" cy="1285725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2"/>
          <p:cNvSpPr txBox="1"/>
          <p:nvPr/>
        </p:nvSpPr>
        <p:spPr>
          <a:xfrm>
            <a:off x="311700" y="906975"/>
            <a:ext cx="3226800" cy="139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 breadboard is used to make</a:t>
            </a:r>
            <a:r>
              <a:rPr b="1" i="1" lang="en" sz="2000">
                <a:solidFill>
                  <a:schemeClr val="accent1"/>
                </a:solidFill>
              </a:rPr>
              <a:t> connections between </a:t>
            </a:r>
            <a:r>
              <a:rPr lang="en" sz="2000">
                <a:solidFill>
                  <a:schemeClr val="accent1"/>
                </a:solidFill>
              </a:rPr>
              <a:t>components of the circuits.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5531375" y="1981225"/>
            <a:ext cx="3300900" cy="87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There are metal strips i</a:t>
            </a:r>
            <a:r>
              <a:rPr lang="en" sz="2000">
                <a:solidFill>
                  <a:schemeClr val="accent1"/>
                </a:solidFill>
              </a:rPr>
              <a:t>nside of the breadboard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688" y="683893"/>
            <a:ext cx="1234638" cy="374332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0" y="596700"/>
            <a:ext cx="9144000" cy="3917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3"/>
          <p:cNvSpPr txBox="1"/>
          <p:nvPr>
            <p:ph idx="4294967295" type="title"/>
          </p:nvPr>
        </p:nvSpPr>
        <p:spPr>
          <a:xfrm>
            <a:off x="311700" y="0"/>
            <a:ext cx="852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00149" y="1912688"/>
            <a:ext cx="3743725" cy="1285725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23"/>
          <p:cNvSpPr txBox="1"/>
          <p:nvPr/>
        </p:nvSpPr>
        <p:spPr>
          <a:xfrm>
            <a:off x="311700" y="906975"/>
            <a:ext cx="3226800" cy="139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1"/>
                </a:solidFill>
              </a:rPr>
              <a:t>Power Rails </a:t>
            </a:r>
            <a:r>
              <a:rPr lang="en">
                <a:solidFill>
                  <a:schemeClr val="accent1"/>
                </a:solidFill>
              </a:rPr>
              <a:t>run </a:t>
            </a:r>
            <a:r>
              <a:rPr lang="en" u="sng">
                <a:solidFill>
                  <a:schemeClr val="accent1"/>
                </a:solidFill>
              </a:rPr>
              <a:t>along the </a:t>
            </a:r>
            <a:r>
              <a:rPr b="1" i="1" lang="en" u="sng">
                <a:solidFill>
                  <a:schemeClr val="accent1"/>
                </a:solidFill>
              </a:rPr>
              <a:t>sides</a:t>
            </a:r>
            <a:r>
              <a:rPr lang="en">
                <a:solidFill>
                  <a:schemeClr val="accent1"/>
                </a:solidFill>
              </a:rPr>
              <a:t> of the breadboard.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Like their name, they are usually used to make connections related to the </a:t>
            </a:r>
            <a:r>
              <a:rPr b="1" i="1" lang="en">
                <a:solidFill>
                  <a:schemeClr val="accent1"/>
                </a:solidFill>
              </a:rPr>
              <a:t>power (energy)</a:t>
            </a:r>
            <a:r>
              <a:rPr lang="en">
                <a:solidFill>
                  <a:schemeClr val="accent1"/>
                </a:solidFill>
              </a:rPr>
              <a:t> across the circuit</a:t>
            </a:r>
            <a:endParaRPr sz="2300">
              <a:solidFill>
                <a:schemeClr val="accent1"/>
              </a:solidFill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5538375" y="1589025"/>
            <a:ext cx="1542300" cy="1969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The side by the </a:t>
            </a:r>
            <a:r>
              <a:rPr b="1" i="1" lang="en" sz="1300">
                <a:solidFill>
                  <a:schemeClr val="accent1"/>
                </a:solidFill>
              </a:rPr>
              <a:t>blue</a:t>
            </a:r>
            <a:r>
              <a:rPr lang="en" sz="1300">
                <a:solidFill>
                  <a:schemeClr val="accent1"/>
                </a:solidFill>
              </a:rPr>
              <a:t> rail labeled with a </a:t>
            </a:r>
            <a:r>
              <a:rPr b="1" i="1" lang="en" sz="1300">
                <a:solidFill>
                  <a:schemeClr val="accent1"/>
                </a:solidFill>
              </a:rPr>
              <a:t>negative symbol</a:t>
            </a:r>
            <a:endParaRPr b="1" i="1" sz="1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accent1"/>
                </a:solidFill>
              </a:rPr>
              <a:t> ( - )</a:t>
            </a:r>
            <a:endParaRPr b="1" i="1" sz="1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is used for the </a:t>
            </a:r>
            <a:r>
              <a:rPr b="1" i="1" lang="en" sz="1300">
                <a:solidFill>
                  <a:schemeClr val="accent1"/>
                </a:solidFill>
              </a:rPr>
              <a:t>ground</a:t>
            </a:r>
            <a:endParaRPr b="1" i="1" sz="13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688" y="683893"/>
            <a:ext cx="1234638" cy="374332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23"/>
          <p:cNvSpPr/>
          <p:nvPr/>
        </p:nvSpPr>
        <p:spPr>
          <a:xfrm>
            <a:off x="4041100" y="1163850"/>
            <a:ext cx="77100" cy="2783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0475" y="655560"/>
            <a:ext cx="254225" cy="3832377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3"/>
          <p:cNvSpPr txBox="1"/>
          <p:nvPr/>
        </p:nvSpPr>
        <p:spPr>
          <a:xfrm>
            <a:off x="7404175" y="2437425"/>
            <a:ext cx="1542300" cy="1597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The side by the </a:t>
            </a:r>
            <a:r>
              <a:rPr b="1" i="1" lang="en" sz="1300">
                <a:solidFill>
                  <a:schemeClr val="accent1"/>
                </a:solidFill>
              </a:rPr>
              <a:t>red </a:t>
            </a:r>
            <a:r>
              <a:rPr lang="en" sz="1300">
                <a:solidFill>
                  <a:schemeClr val="accent1"/>
                </a:solidFill>
              </a:rPr>
              <a:t>rail labeled with a </a:t>
            </a:r>
            <a:r>
              <a:rPr b="1" i="1" lang="en" sz="1300">
                <a:solidFill>
                  <a:schemeClr val="accent1"/>
                </a:solidFill>
              </a:rPr>
              <a:t>positive symbol</a:t>
            </a:r>
            <a:endParaRPr b="1" i="1"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accent1"/>
                </a:solidFill>
              </a:rPr>
              <a:t>( + )</a:t>
            </a:r>
            <a:endParaRPr b="1" i="1"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is used for the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accent1"/>
                </a:solidFill>
              </a:rPr>
              <a:t>voltage</a:t>
            </a:r>
            <a:endParaRPr b="1" i="1" sz="13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56082"/>
              </a:solidFill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5025550" y="1181925"/>
            <a:ext cx="77100" cy="2783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0" y="596700"/>
            <a:ext cx="9144000" cy="3917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4"/>
          <p:cNvSpPr txBox="1"/>
          <p:nvPr>
            <p:ph idx="4294967295" type="title"/>
          </p:nvPr>
        </p:nvSpPr>
        <p:spPr>
          <a:xfrm>
            <a:off x="311700" y="0"/>
            <a:ext cx="852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00149" y="1912688"/>
            <a:ext cx="3743725" cy="1285725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4"/>
          <p:cNvSpPr txBox="1"/>
          <p:nvPr/>
        </p:nvSpPr>
        <p:spPr>
          <a:xfrm>
            <a:off x="676038" y="2181825"/>
            <a:ext cx="2498100" cy="3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The </a:t>
            </a:r>
            <a:r>
              <a:rPr b="1" i="1" lang="en" sz="1100">
                <a:solidFill>
                  <a:schemeClr val="accent1"/>
                </a:solidFill>
              </a:rPr>
              <a:t>columns</a:t>
            </a:r>
            <a:r>
              <a:rPr b="1" lang="en" sz="1100">
                <a:solidFill>
                  <a:schemeClr val="accent1"/>
                </a:solidFill>
              </a:rPr>
              <a:t> </a:t>
            </a:r>
            <a:r>
              <a:rPr lang="en" sz="1100">
                <a:solidFill>
                  <a:schemeClr val="accent1"/>
                </a:solidFill>
              </a:rPr>
              <a:t>are labeled a through j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5531400" y="683900"/>
            <a:ext cx="3300900" cy="211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1"/>
                </a:solidFill>
              </a:rPr>
              <a:t>Terminal Strips</a:t>
            </a:r>
            <a:r>
              <a:rPr lang="en">
                <a:solidFill>
                  <a:schemeClr val="accent1"/>
                </a:solidFill>
              </a:rPr>
              <a:t> are the </a:t>
            </a:r>
            <a:r>
              <a:rPr b="1" i="1" lang="en" u="sng">
                <a:solidFill>
                  <a:schemeClr val="accent1"/>
                </a:solidFill>
              </a:rPr>
              <a:t>middle</a:t>
            </a:r>
            <a:r>
              <a:rPr lang="en" u="sng">
                <a:solidFill>
                  <a:schemeClr val="accent1"/>
                </a:solidFill>
              </a:rPr>
              <a:t> rows</a:t>
            </a:r>
            <a:r>
              <a:rPr lang="en">
                <a:solidFill>
                  <a:schemeClr val="accent1"/>
                </a:solidFill>
              </a:rPr>
              <a:t> on the breadboard. These strips make connections across the </a:t>
            </a:r>
            <a:r>
              <a:rPr i="1" lang="en">
                <a:solidFill>
                  <a:schemeClr val="accent1"/>
                </a:solidFill>
              </a:rPr>
              <a:t>five holes of each row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These are usually used to make connections between </a:t>
            </a:r>
            <a:r>
              <a:rPr b="1" i="1" lang="en">
                <a:solidFill>
                  <a:schemeClr val="accent1"/>
                </a:solidFill>
              </a:rPr>
              <a:t>components</a:t>
            </a:r>
            <a:r>
              <a:rPr lang="en">
                <a:solidFill>
                  <a:schemeClr val="accent1"/>
                </a:solidFill>
              </a:rPr>
              <a:t> of the circuit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688" y="683893"/>
            <a:ext cx="1234638" cy="374332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885" y="2486325"/>
            <a:ext cx="1902425" cy="1754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4"/>
          <p:cNvSpPr txBox="1"/>
          <p:nvPr/>
        </p:nvSpPr>
        <p:spPr>
          <a:xfrm>
            <a:off x="47475" y="2798600"/>
            <a:ext cx="926400" cy="979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Every five </a:t>
            </a:r>
            <a:r>
              <a:rPr b="1" lang="en" sz="1100">
                <a:solidFill>
                  <a:schemeClr val="accent1"/>
                </a:solidFill>
              </a:rPr>
              <a:t>r</a:t>
            </a:r>
            <a:r>
              <a:rPr b="1" i="1" lang="en" sz="1100">
                <a:solidFill>
                  <a:schemeClr val="accent1"/>
                </a:solidFill>
              </a:rPr>
              <a:t>ows</a:t>
            </a:r>
            <a:r>
              <a:rPr b="1" lang="en" sz="1100">
                <a:solidFill>
                  <a:schemeClr val="accent1"/>
                </a:solidFill>
              </a:rPr>
              <a:t> </a:t>
            </a:r>
            <a:r>
              <a:rPr lang="en" sz="1100">
                <a:solidFill>
                  <a:schemeClr val="accent1"/>
                </a:solidFill>
              </a:rPr>
              <a:t>are labeled </a:t>
            </a:r>
            <a:r>
              <a:rPr lang="en" sz="1100">
                <a:solidFill>
                  <a:schemeClr val="accent1"/>
                </a:solidFill>
              </a:rPr>
              <a:t>with their number</a:t>
            </a:r>
            <a:endParaRPr sz="1100">
              <a:solidFill>
                <a:srgbClr val="156082"/>
              </a:solidFill>
            </a:endParaRPr>
          </a:p>
        </p:txBody>
      </p:sp>
      <p:sp>
        <p:nvSpPr>
          <p:cNvPr id="171" name="Google Shape;171;p24"/>
          <p:cNvSpPr/>
          <p:nvPr/>
        </p:nvSpPr>
        <p:spPr>
          <a:xfrm rot="5400000">
            <a:off x="4359200" y="959275"/>
            <a:ext cx="81900" cy="289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4"/>
          <p:cNvSpPr/>
          <p:nvPr/>
        </p:nvSpPr>
        <p:spPr>
          <a:xfrm rot="5400000">
            <a:off x="4714250" y="959275"/>
            <a:ext cx="81900" cy="289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4"/>
          <p:cNvSpPr/>
          <p:nvPr/>
        </p:nvSpPr>
        <p:spPr>
          <a:xfrm rot="5400000">
            <a:off x="4359200" y="2382675"/>
            <a:ext cx="81900" cy="289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4"/>
          <p:cNvSpPr/>
          <p:nvPr/>
        </p:nvSpPr>
        <p:spPr>
          <a:xfrm rot="5400000">
            <a:off x="4714250" y="2382675"/>
            <a:ext cx="81900" cy="289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4"/>
          <p:cNvSpPr/>
          <p:nvPr/>
        </p:nvSpPr>
        <p:spPr>
          <a:xfrm rot="5400000">
            <a:off x="4359200" y="3806075"/>
            <a:ext cx="81900" cy="289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4"/>
          <p:cNvSpPr/>
          <p:nvPr/>
        </p:nvSpPr>
        <p:spPr>
          <a:xfrm rot="5400000">
            <a:off x="4714250" y="3806075"/>
            <a:ext cx="81900" cy="289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0" y="596700"/>
            <a:ext cx="9144000" cy="3917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5"/>
          <p:cNvSpPr txBox="1"/>
          <p:nvPr>
            <p:ph idx="4294967295" type="title"/>
          </p:nvPr>
        </p:nvSpPr>
        <p:spPr>
          <a:xfrm>
            <a:off x="311700" y="0"/>
            <a:ext cx="852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 MICROPROCESSOR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407750" y="865450"/>
            <a:ext cx="5769600" cy="681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These are the </a:t>
            </a:r>
            <a:r>
              <a:rPr b="1" i="1" lang="en" u="sng">
                <a:solidFill>
                  <a:schemeClr val="accent1"/>
                </a:solidFill>
              </a:rPr>
              <a:t>Microprocessors </a:t>
            </a:r>
            <a:r>
              <a:rPr lang="en">
                <a:solidFill>
                  <a:schemeClr val="accent1"/>
                </a:solidFill>
              </a:rPr>
              <a:t>we will be using for our lessons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1199900" y="1868100"/>
            <a:ext cx="4185300" cy="107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 </a:t>
            </a:r>
            <a:r>
              <a:rPr i="1" lang="en">
                <a:solidFill>
                  <a:schemeClr val="accent1"/>
                </a:solidFill>
              </a:rPr>
              <a:t>Microprocessor</a:t>
            </a:r>
            <a:r>
              <a:rPr lang="en">
                <a:solidFill>
                  <a:schemeClr val="accent1"/>
                </a:solidFill>
              </a:rPr>
              <a:t> can quickly process instructions to complete tasks.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0" l="42263" r="6176" t="0"/>
          <a:stretch/>
        </p:blipFill>
        <p:spPr>
          <a:xfrm>
            <a:off x="6622700" y="612900"/>
            <a:ext cx="2045100" cy="3917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5"/>
          <p:cNvSpPr txBox="1"/>
          <p:nvPr/>
        </p:nvSpPr>
        <p:spPr>
          <a:xfrm>
            <a:off x="407725" y="3264650"/>
            <a:ext cx="5769600" cy="681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We will deliver these instructions through </a:t>
            </a:r>
            <a:r>
              <a:rPr b="1" i="1" lang="en" u="sng">
                <a:solidFill>
                  <a:schemeClr val="accent1"/>
                </a:solidFill>
              </a:rPr>
              <a:t>code</a:t>
            </a:r>
            <a:endParaRPr b="1" i="1" u="sng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/>
          <p:nvPr/>
        </p:nvSpPr>
        <p:spPr>
          <a:xfrm>
            <a:off x="0" y="596700"/>
            <a:ext cx="9144000" cy="3917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6"/>
          <p:cNvSpPr txBox="1"/>
          <p:nvPr>
            <p:ph idx="4294967295" type="title"/>
          </p:nvPr>
        </p:nvSpPr>
        <p:spPr>
          <a:xfrm>
            <a:off x="311700" y="0"/>
            <a:ext cx="852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794225" y="956550"/>
            <a:ext cx="15555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2290650" y="886188"/>
            <a:ext cx="4562700" cy="717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accent1"/>
                </a:solidFill>
              </a:rPr>
              <a:t>L</a:t>
            </a:r>
            <a:r>
              <a:rPr lang="en" sz="2800">
                <a:solidFill>
                  <a:schemeClr val="accent1"/>
                </a:solidFill>
              </a:rPr>
              <a:t>ight </a:t>
            </a:r>
            <a:r>
              <a:rPr b="1" lang="en" sz="2800" u="sng">
                <a:solidFill>
                  <a:schemeClr val="accent1"/>
                </a:solidFill>
              </a:rPr>
              <a:t>E</a:t>
            </a:r>
            <a:r>
              <a:rPr lang="en" sz="2800">
                <a:solidFill>
                  <a:schemeClr val="accent1"/>
                </a:solidFill>
              </a:rPr>
              <a:t>mitting</a:t>
            </a:r>
            <a:r>
              <a:rPr lang="en" sz="2800">
                <a:solidFill>
                  <a:schemeClr val="accent1"/>
                </a:solidFill>
              </a:rPr>
              <a:t> </a:t>
            </a:r>
            <a:r>
              <a:rPr b="1" lang="en" sz="2800" u="sng">
                <a:solidFill>
                  <a:schemeClr val="accent1"/>
                </a:solidFill>
              </a:rPr>
              <a:t>D</a:t>
            </a:r>
            <a:r>
              <a:rPr lang="en" sz="2800">
                <a:solidFill>
                  <a:schemeClr val="accent1"/>
                </a:solidFill>
              </a:rPr>
              <a:t>iode</a:t>
            </a:r>
            <a:endParaRPr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/>
          <p:nvPr/>
        </p:nvSpPr>
        <p:spPr>
          <a:xfrm>
            <a:off x="0" y="596700"/>
            <a:ext cx="9144000" cy="3917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7"/>
          <p:cNvSpPr txBox="1"/>
          <p:nvPr>
            <p:ph idx="4294967295" type="title"/>
          </p:nvPr>
        </p:nvSpPr>
        <p:spPr>
          <a:xfrm>
            <a:off x="311700" y="0"/>
            <a:ext cx="852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794225" y="956550"/>
            <a:ext cx="15555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2626500" y="927538"/>
            <a:ext cx="3891000" cy="95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</a:t>
            </a:r>
            <a:r>
              <a:rPr b="1" lang="en">
                <a:solidFill>
                  <a:schemeClr val="accent1"/>
                </a:solidFill>
              </a:rPr>
              <a:t>Long Pin </a:t>
            </a:r>
            <a:r>
              <a:rPr lang="en">
                <a:solidFill>
                  <a:schemeClr val="accent1"/>
                </a:solidFill>
              </a:rPr>
              <a:t>is the </a:t>
            </a:r>
            <a:r>
              <a:rPr b="1" i="1" lang="en">
                <a:solidFill>
                  <a:schemeClr val="accent1"/>
                </a:solidFill>
              </a:rPr>
              <a:t>positive side +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(</a:t>
            </a:r>
            <a:r>
              <a:rPr b="1" i="1" lang="en" sz="1500" u="sng">
                <a:solidFill>
                  <a:schemeClr val="accent1"/>
                </a:solidFill>
              </a:rPr>
              <a:t>Anode</a:t>
            </a:r>
            <a:r>
              <a:rPr b="1" i="1" lang="en" sz="1500" u="sng">
                <a:solidFill>
                  <a:schemeClr val="accent1"/>
                </a:solidFill>
              </a:rPr>
              <a:t>)</a:t>
            </a:r>
            <a:endParaRPr b="1" i="1" sz="1500" u="sng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 Which can take </a:t>
            </a:r>
            <a:r>
              <a:rPr b="1" lang="en">
                <a:solidFill>
                  <a:schemeClr val="accent1"/>
                </a:solidFill>
              </a:rPr>
              <a:t>energy and signals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2584200" y="3359450"/>
            <a:ext cx="3975600" cy="95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</a:t>
            </a:r>
            <a:r>
              <a:rPr b="1" lang="en">
                <a:solidFill>
                  <a:schemeClr val="accent1"/>
                </a:solidFill>
              </a:rPr>
              <a:t>Short Pin </a:t>
            </a:r>
            <a:r>
              <a:rPr lang="en">
                <a:solidFill>
                  <a:schemeClr val="accent1"/>
                </a:solidFill>
              </a:rPr>
              <a:t>is the </a:t>
            </a:r>
            <a:r>
              <a:rPr b="1" lang="en">
                <a:solidFill>
                  <a:schemeClr val="accent1"/>
                </a:solidFill>
              </a:rPr>
              <a:t>negative side - 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 u="sng">
                <a:solidFill>
                  <a:schemeClr val="accent1"/>
                </a:solidFill>
              </a:rPr>
              <a:t>(Cathode)</a:t>
            </a:r>
            <a:endParaRPr sz="1600" u="sng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Which connects to the </a:t>
            </a:r>
            <a:r>
              <a:rPr b="1" lang="en">
                <a:solidFill>
                  <a:schemeClr val="accent1"/>
                </a:solidFill>
              </a:rPr>
              <a:t>ground 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4511250" y="3042050"/>
            <a:ext cx="121500" cy="317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7"/>
          <p:cNvSpPr/>
          <p:nvPr/>
        </p:nvSpPr>
        <p:spPr>
          <a:xfrm rot="10800000">
            <a:off x="4511250" y="1893263"/>
            <a:ext cx="121500" cy="317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6855025" y="1893300"/>
            <a:ext cx="2045100" cy="1555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As energy jumps from one side to the other, some is dispersed as light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Creating the glow we see from the LED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/>
        </p:nvSpPr>
        <p:spPr>
          <a:xfrm>
            <a:off x="0" y="596700"/>
            <a:ext cx="9144000" cy="3917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28"/>
          <p:cNvSpPr txBox="1"/>
          <p:nvPr>
            <p:ph idx="4294967295" type="title"/>
          </p:nvPr>
        </p:nvSpPr>
        <p:spPr>
          <a:xfrm>
            <a:off x="311700" y="0"/>
            <a:ext cx="852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406175" y="943025"/>
            <a:ext cx="15555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238450" y="927538"/>
            <a:ext cx="3891000" cy="95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</a:t>
            </a:r>
            <a:r>
              <a:rPr b="1" lang="en">
                <a:solidFill>
                  <a:schemeClr val="accent1"/>
                </a:solidFill>
              </a:rPr>
              <a:t>Long Pin </a:t>
            </a:r>
            <a:r>
              <a:rPr lang="en">
                <a:solidFill>
                  <a:schemeClr val="accent1"/>
                </a:solidFill>
              </a:rPr>
              <a:t>is the </a:t>
            </a:r>
            <a:r>
              <a:rPr b="1" i="1" lang="en">
                <a:solidFill>
                  <a:schemeClr val="accent1"/>
                </a:solidFill>
              </a:rPr>
              <a:t>positive side +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(</a:t>
            </a:r>
            <a:r>
              <a:rPr b="1" i="1" lang="en" sz="1500" u="sng">
                <a:solidFill>
                  <a:schemeClr val="accent1"/>
                </a:solidFill>
              </a:rPr>
              <a:t>Anode</a:t>
            </a:r>
            <a:r>
              <a:rPr b="1" i="1" lang="en" sz="1500" u="sng">
                <a:solidFill>
                  <a:schemeClr val="accent1"/>
                </a:solidFill>
              </a:rPr>
              <a:t>)</a:t>
            </a:r>
            <a:endParaRPr b="1" i="1" sz="1500" u="sng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 Which can take </a:t>
            </a:r>
            <a:r>
              <a:rPr b="1" lang="en">
                <a:solidFill>
                  <a:schemeClr val="accent1"/>
                </a:solidFill>
              </a:rPr>
              <a:t>energy and signals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238450" y="3241350"/>
            <a:ext cx="3975600" cy="95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</a:t>
            </a:r>
            <a:r>
              <a:rPr b="1" lang="en">
                <a:solidFill>
                  <a:schemeClr val="accent1"/>
                </a:solidFill>
              </a:rPr>
              <a:t>Short Pin </a:t>
            </a:r>
            <a:r>
              <a:rPr lang="en">
                <a:solidFill>
                  <a:schemeClr val="accent1"/>
                </a:solidFill>
              </a:rPr>
              <a:t>is the </a:t>
            </a:r>
            <a:r>
              <a:rPr b="1" lang="en">
                <a:solidFill>
                  <a:schemeClr val="accent1"/>
                </a:solidFill>
              </a:rPr>
              <a:t>negative side - 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 u="sng">
                <a:solidFill>
                  <a:schemeClr val="accent1"/>
                </a:solidFill>
              </a:rPr>
              <a:t>(Cathode)</a:t>
            </a:r>
            <a:endParaRPr sz="1600" u="sng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Which connects to the </a:t>
            </a:r>
            <a:r>
              <a:rPr b="1" lang="en">
                <a:solidFill>
                  <a:schemeClr val="accent1"/>
                </a:solidFill>
              </a:rPr>
              <a:t>ground 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2123200" y="2938275"/>
            <a:ext cx="121500" cy="317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28"/>
          <p:cNvSpPr/>
          <p:nvPr/>
        </p:nvSpPr>
        <p:spPr>
          <a:xfrm rot="10800000">
            <a:off x="2123200" y="1879738"/>
            <a:ext cx="121500" cy="317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873" y="2224200"/>
            <a:ext cx="4514575" cy="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>
            <a:off x="238450" y="927538"/>
            <a:ext cx="3891000" cy="95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</a:t>
            </a:r>
            <a:r>
              <a:rPr b="1" lang="en">
                <a:solidFill>
                  <a:schemeClr val="accent1"/>
                </a:solidFill>
              </a:rPr>
              <a:t>Long Pin </a:t>
            </a:r>
            <a:r>
              <a:rPr lang="en">
                <a:solidFill>
                  <a:schemeClr val="accent1"/>
                </a:solidFill>
              </a:rPr>
              <a:t>is the </a:t>
            </a:r>
            <a:r>
              <a:rPr b="1" i="1" lang="en">
                <a:solidFill>
                  <a:schemeClr val="accent1"/>
                </a:solidFill>
              </a:rPr>
              <a:t>positive side +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(</a:t>
            </a:r>
            <a:r>
              <a:rPr b="1" i="1" lang="en" sz="1500" u="sng">
                <a:solidFill>
                  <a:schemeClr val="accent1"/>
                </a:solidFill>
              </a:rPr>
              <a:t>Anode</a:t>
            </a:r>
            <a:r>
              <a:rPr b="1" i="1" lang="en" sz="1500" u="sng">
                <a:solidFill>
                  <a:schemeClr val="accent1"/>
                </a:solidFill>
              </a:rPr>
              <a:t>)</a:t>
            </a:r>
            <a:endParaRPr b="1" i="1" sz="1500" u="sng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 Which can take </a:t>
            </a:r>
            <a:r>
              <a:rPr b="1" lang="en">
                <a:solidFill>
                  <a:schemeClr val="accent1"/>
                </a:solidFill>
              </a:rPr>
              <a:t>energy and signals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238450" y="927538"/>
            <a:ext cx="3891000" cy="95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</a:t>
            </a:r>
            <a:r>
              <a:rPr b="1" lang="en">
                <a:solidFill>
                  <a:schemeClr val="accent1"/>
                </a:solidFill>
              </a:rPr>
              <a:t>Long Pin </a:t>
            </a:r>
            <a:r>
              <a:rPr lang="en">
                <a:solidFill>
                  <a:schemeClr val="accent1"/>
                </a:solidFill>
              </a:rPr>
              <a:t>is the </a:t>
            </a:r>
            <a:r>
              <a:rPr b="1" i="1" lang="en">
                <a:solidFill>
                  <a:schemeClr val="accent1"/>
                </a:solidFill>
              </a:rPr>
              <a:t>positive side +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(</a:t>
            </a:r>
            <a:r>
              <a:rPr b="1" i="1" lang="en" sz="1500" u="sng">
                <a:solidFill>
                  <a:schemeClr val="accent1"/>
                </a:solidFill>
              </a:rPr>
              <a:t>Anode</a:t>
            </a:r>
            <a:r>
              <a:rPr b="1" i="1" lang="en" sz="1500" u="sng">
                <a:solidFill>
                  <a:schemeClr val="accent1"/>
                </a:solidFill>
              </a:rPr>
              <a:t>)</a:t>
            </a:r>
            <a:endParaRPr b="1" i="1" sz="1500" u="sng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 Which can take </a:t>
            </a:r>
            <a:r>
              <a:rPr b="1" lang="en">
                <a:solidFill>
                  <a:schemeClr val="accent1"/>
                </a:solidFill>
              </a:rPr>
              <a:t>energy and signals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248700" y="2125950"/>
            <a:ext cx="40452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CONSTRUCTION</a:t>
            </a:r>
            <a:endParaRPr sz="5000"/>
          </a:p>
        </p:txBody>
      </p:sp>
      <p:sp>
        <p:nvSpPr>
          <p:cNvPr id="226" name="Google Shape;226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 title="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700" y="772938"/>
            <a:ext cx="3854599" cy="35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/>
        </p:nvSpPr>
        <p:spPr>
          <a:xfrm>
            <a:off x="195050" y="1400100"/>
            <a:ext cx="41883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REMEMBER: 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233" name="Google Shape;233;p30"/>
          <p:cNvSpPr txBox="1"/>
          <p:nvPr>
            <p:ph idx="2" type="body"/>
          </p:nvPr>
        </p:nvSpPr>
        <p:spPr>
          <a:xfrm>
            <a:off x="4939500" y="724200"/>
            <a:ext cx="3837000" cy="27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638750" y="1892700"/>
            <a:ext cx="3300900" cy="154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</a:t>
            </a:r>
            <a:r>
              <a:rPr b="1" i="1" lang="en">
                <a:solidFill>
                  <a:schemeClr val="accent1"/>
                </a:solidFill>
              </a:rPr>
              <a:t>Terminal Strips</a:t>
            </a:r>
            <a:r>
              <a:rPr lang="en">
                <a:solidFill>
                  <a:schemeClr val="accent1"/>
                </a:solidFill>
              </a:rPr>
              <a:t> of the </a:t>
            </a:r>
            <a:r>
              <a:rPr b="1" i="1" lang="en" u="sng">
                <a:solidFill>
                  <a:schemeClr val="accent1"/>
                </a:solidFill>
              </a:rPr>
              <a:t>middle</a:t>
            </a:r>
            <a:r>
              <a:rPr lang="en" u="sng">
                <a:solidFill>
                  <a:schemeClr val="accent1"/>
                </a:solidFill>
              </a:rPr>
              <a:t> rows</a:t>
            </a:r>
            <a:r>
              <a:rPr lang="en">
                <a:solidFill>
                  <a:schemeClr val="accent1"/>
                </a:solidFill>
              </a:rPr>
              <a:t> on the breadboard make connections through the rows of 5 on either side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Not across all 10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35" name="Google Shape;235;p30"/>
          <p:cNvGrpSpPr/>
          <p:nvPr/>
        </p:nvGrpSpPr>
        <p:grpSpPr>
          <a:xfrm>
            <a:off x="5720809" y="122416"/>
            <a:ext cx="2023988" cy="4898664"/>
            <a:chOff x="5754774" y="-12"/>
            <a:chExt cx="1285725" cy="3743725"/>
          </a:xfrm>
        </p:grpSpPr>
        <p:pic>
          <p:nvPicPr>
            <p:cNvPr id="236" name="Google Shape;2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4525774" y="1228988"/>
              <a:ext cx="3743725" cy="1285725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37" name="Google Shape;2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80313" y="193"/>
              <a:ext cx="1234638" cy="374332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38" name="Google Shape;238;p30"/>
            <p:cNvSpPr/>
            <p:nvPr/>
          </p:nvSpPr>
          <p:spPr>
            <a:xfrm rot="5400000">
              <a:off x="6184825" y="275575"/>
              <a:ext cx="81900" cy="289200"/>
            </a:xfrm>
            <a:prstGeom prst="up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 rot="5400000">
              <a:off x="6539875" y="275575"/>
              <a:ext cx="81900" cy="289200"/>
            </a:xfrm>
            <a:prstGeom prst="up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 rot="5400000">
              <a:off x="6356679" y="1562031"/>
              <a:ext cx="81900" cy="563100"/>
            </a:xfrm>
            <a:prstGeom prst="up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 rot="5400000">
              <a:off x="6184825" y="3122375"/>
              <a:ext cx="81900" cy="289200"/>
            </a:xfrm>
            <a:prstGeom prst="up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 rot="5400000">
              <a:off x="6539875" y="3122375"/>
              <a:ext cx="81900" cy="289200"/>
            </a:xfrm>
            <a:prstGeom prst="up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3" name="Google Shape;243;p30"/>
          <p:cNvSpPr/>
          <p:nvPr/>
        </p:nvSpPr>
        <p:spPr>
          <a:xfrm>
            <a:off x="6493250" y="2325450"/>
            <a:ext cx="479100" cy="4926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/>
        </p:nvSpPr>
        <p:spPr>
          <a:xfrm>
            <a:off x="183725" y="2148450"/>
            <a:ext cx="41883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Place the LED and ESP32 onto the Breadboard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249" name="Google Shape;249;p31"/>
          <p:cNvSpPr txBox="1"/>
          <p:nvPr>
            <p:ph idx="2" type="body"/>
          </p:nvPr>
        </p:nvSpPr>
        <p:spPr>
          <a:xfrm>
            <a:off x="4939500" y="724200"/>
            <a:ext cx="3837000" cy="27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1" title="0.jpg"/>
          <p:cNvPicPr preferRelativeResize="0"/>
          <p:nvPr/>
        </p:nvPicPr>
        <p:blipFill rotWithShape="1">
          <a:blip r:embed="rId3">
            <a:alphaModFix/>
          </a:blip>
          <a:srcRect b="0" l="18253" r="16785" t="0"/>
          <a:stretch/>
        </p:blipFill>
        <p:spPr>
          <a:xfrm>
            <a:off x="5605012" y="0"/>
            <a:ext cx="25059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/>
        </p:nvSpPr>
        <p:spPr>
          <a:xfrm>
            <a:off x="622088" y="2123850"/>
            <a:ext cx="3424800" cy="895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7132"/>
                </a:solidFill>
              </a:rPr>
              <a:t>With the board title facing upright towards you, leave room on the left side for pin connections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32" title="0.jpg"/>
          <p:cNvPicPr preferRelativeResize="0"/>
          <p:nvPr/>
        </p:nvPicPr>
        <p:blipFill rotWithShape="1">
          <a:blip r:embed="rId3">
            <a:alphaModFix/>
          </a:blip>
          <a:srcRect b="31882" l="18253" r="16785" t="20452"/>
          <a:stretch/>
        </p:blipFill>
        <p:spPr>
          <a:xfrm>
            <a:off x="4766000" y="522950"/>
            <a:ext cx="4188300" cy="409759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/>
          <p:nvPr/>
        </p:nvSpPr>
        <p:spPr>
          <a:xfrm rot="-255375">
            <a:off x="6130955" y="1283154"/>
            <a:ext cx="351670" cy="2618449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8" name="Google Shape;258;p32"/>
          <p:cNvCxnSpPr/>
          <p:nvPr/>
        </p:nvCxnSpPr>
        <p:spPr>
          <a:xfrm flipH="1">
            <a:off x="6453197" y="2578187"/>
            <a:ext cx="1127700" cy="34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/>
        </p:nvSpPr>
        <p:spPr>
          <a:xfrm>
            <a:off x="576788" y="2123850"/>
            <a:ext cx="3424800" cy="895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7132"/>
                </a:solidFill>
              </a:rPr>
              <a:t>For the LED </a:t>
            </a:r>
            <a:br>
              <a:rPr lang="en">
                <a:solidFill>
                  <a:srgbClr val="E97132"/>
                </a:solidFill>
              </a:rPr>
            </a:br>
            <a:r>
              <a:rPr lang="en">
                <a:solidFill>
                  <a:srgbClr val="E97132"/>
                </a:solidFill>
              </a:rPr>
              <a:t>Keep in </a:t>
            </a:r>
            <a:r>
              <a:rPr lang="en">
                <a:solidFill>
                  <a:srgbClr val="E97132"/>
                </a:solidFill>
              </a:rPr>
              <a:t>mind</a:t>
            </a:r>
            <a:r>
              <a:rPr lang="en">
                <a:solidFill>
                  <a:srgbClr val="E97132"/>
                </a:solidFill>
              </a:rPr>
              <a:t> </a:t>
            </a:r>
            <a:r>
              <a:rPr lang="en">
                <a:solidFill>
                  <a:srgbClr val="E97132"/>
                </a:solidFill>
              </a:rPr>
              <a:t>which</a:t>
            </a:r>
            <a:r>
              <a:rPr lang="en">
                <a:solidFill>
                  <a:srgbClr val="E97132"/>
                </a:solidFill>
              </a:rPr>
              <a:t> row has the long pin and which row has the short pin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4" name="Google Shape;264;p33" title="0.jpg"/>
          <p:cNvPicPr preferRelativeResize="0"/>
          <p:nvPr/>
        </p:nvPicPr>
        <p:blipFill rotWithShape="1">
          <a:blip r:embed="rId3">
            <a:alphaModFix/>
          </a:blip>
          <a:srcRect b="73987" l="29389" r="35157" t="0"/>
          <a:stretch/>
        </p:blipFill>
        <p:spPr>
          <a:xfrm>
            <a:off x="4766000" y="522950"/>
            <a:ext cx="4188300" cy="409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 title="0.jpg"/>
          <p:cNvPicPr preferRelativeResize="0"/>
          <p:nvPr/>
        </p:nvPicPr>
        <p:blipFill rotWithShape="1">
          <a:blip r:embed="rId4">
            <a:alphaModFix/>
          </a:blip>
          <a:srcRect b="19382" l="41818" r="50570" t="63095"/>
          <a:stretch/>
        </p:blipFill>
        <p:spPr>
          <a:xfrm rot="5400000">
            <a:off x="7985463" y="-218063"/>
            <a:ext cx="675650" cy="14519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/>
        </p:nvSpPr>
        <p:spPr>
          <a:xfrm>
            <a:off x="610550" y="1657000"/>
            <a:ext cx="3661500" cy="466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7132"/>
                </a:solidFill>
              </a:rPr>
              <a:t>You can use the row number to keep track</a:t>
            </a:r>
            <a:endParaRPr>
              <a:solidFill>
                <a:srgbClr val="E97132"/>
              </a:solidFill>
            </a:endParaRPr>
          </a:p>
        </p:txBody>
      </p:sp>
      <p:pic>
        <p:nvPicPr>
          <p:cNvPr id="271" name="Google Shape;271;p34" title="0.jpg"/>
          <p:cNvPicPr preferRelativeResize="0"/>
          <p:nvPr/>
        </p:nvPicPr>
        <p:blipFill rotWithShape="1">
          <a:blip r:embed="rId3">
            <a:alphaModFix/>
          </a:blip>
          <a:srcRect b="73987" l="29389" r="35157" t="0"/>
          <a:stretch/>
        </p:blipFill>
        <p:spPr>
          <a:xfrm>
            <a:off x="4766000" y="522950"/>
            <a:ext cx="4188300" cy="409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 title="0.jpg"/>
          <p:cNvPicPr preferRelativeResize="0"/>
          <p:nvPr/>
        </p:nvPicPr>
        <p:blipFill rotWithShape="1">
          <a:blip r:embed="rId4">
            <a:alphaModFix/>
          </a:blip>
          <a:srcRect b="19382" l="41818" r="50570" t="63095"/>
          <a:stretch/>
        </p:blipFill>
        <p:spPr>
          <a:xfrm rot="5400000">
            <a:off x="7985463" y="-218063"/>
            <a:ext cx="675650" cy="14519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34"/>
          <p:cNvSpPr txBox="1"/>
          <p:nvPr/>
        </p:nvSpPr>
        <p:spPr>
          <a:xfrm>
            <a:off x="1096700" y="2471975"/>
            <a:ext cx="15261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7132"/>
                </a:solidFill>
              </a:rPr>
              <a:t>In this case:</a:t>
            </a:r>
            <a:br>
              <a:rPr lang="en">
                <a:solidFill>
                  <a:srgbClr val="E97132"/>
                </a:solidFill>
              </a:rPr>
            </a:br>
            <a:br>
              <a:rPr lang="en">
                <a:solidFill>
                  <a:srgbClr val="E97132"/>
                </a:solidFill>
              </a:rPr>
            </a:br>
            <a:r>
              <a:rPr lang="en">
                <a:solidFill>
                  <a:srgbClr val="E97132"/>
                </a:solidFill>
              </a:rPr>
              <a:t>    Row 5 is the</a:t>
            </a:r>
            <a:endParaRPr>
              <a:solidFill>
                <a:srgbClr val="E971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7132"/>
                </a:solidFill>
              </a:rPr>
              <a:t>    Row 6 is the  </a:t>
            </a:r>
            <a:endParaRPr>
              <a:solidFill>
                <a:srgbClr val="E97132"/>
              </a:solidFill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2441300" y="2969026"/>
            <a:ext cx="13446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97132"/>
                </a:solidFill>
              </a:rPr>
              <a:t>ANODE</a:t>
            </a:r>
            <a:endParaRPr b="1">
              <a:solidFill>
                <a:srgbClr val="E971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97132"/>
                </a:solidFill>
              </a:rPr>
              <a:t>CATHODE</a:t>
            </a:r>
            <a:endParaRPr b="1">
              <a:solidFill>
                <a:srgbClr val="E9713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/>
        </p:nvSpPr>
        <p:spPr>
          <a:xfrm>
            <a:off x="195050" y="2148450"/>
            <a:ext cx="4188300" cy="12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Now that our components are on the board</a:t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Lets Connect Them!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280" name="Google Shape;280;p35"/>
          <p:cNvSpPr txBox="1"/>
          <p:nvPr>
            <p:ph idx="2" type="body"/>
          </p:nvPr>
        </p:nvSpPr>
        <p:spPr>
          <a:xfrm>
            <a:off x="4939500" y="724200"/>
            <a:ext cx="3837000" cy="27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5" title="0.jpg"/>
          <p:cNvPicPr preferRelativeResize="0"/>
          <p:nvPr/>
        </p:nvPicPr>
        <p:blipFill rotWithShape="1">
          <a:blip r:embed="rId3">
            <a:alphaModFix/>
          </a:blip>
          <a:srcRect b="0" l="18253" r="16785" t="0"/>
          <a:stretch/>
        </p:blipFill>
        <p:spPr>
          <a:xfrm>
            <a:off x="5605012" y="0"/>
            <a:ext cx="25059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6" title="0.jpg"/>
          <p:cNvPicPr preferRelativeResize="0"/>
          <p:nvPr/>
        </p:nvPicPr>
        <p:blipFill rotWithShape="1">
          <a:blip r:embed="rId3">
            <a:alphaModFix/>
          </a:blip>
          <a:srcRect b="11659" l="0" r="0" t="24868"/>
          <a:stretch/>
        </p:blipFill>
        <p:spPr>
          <a:xfrm rot="5400000">
            <a:off x="2033500" y="1362924"/>
            <a:ext cx="5203900" cy="2478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/>
          <p:nvPr/>
        </p:nvSpPr>
        <p:spPr>
          <a:xfrm rot="-5400000">
            <a:off x="4518850" y="2283650"/>
            <a:ext cx="2517300" cy="1746600"/>
          </a:xfrm>
          <a:prstGeom prst="triangle">
            <a:avLst>
              <a:gd fmla="val 30631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6656950" y="3198775"/>
            <a:ext cx="1626600" cy="9093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4F90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36"/>
          <p:cNvSpPr/>
          <p:nvPr/>
        </p:nvSpPr>
        <p:spPr>
          <a:xfrm rot="5400000">
            <a:off x="2579025" y="471337"/>
            <a:ext cx="778500" cy="1412100"/>
          </a:xfrm>
          <a:prstGeom prst="triangle">
            <a:avLst>
              <a:gd fmla="val 0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0" name="Google Shape;290;p36" title="0.jpg"/>
          <p:cNvPicPr preferRelativeResize="0"/>
          <p:nvPr/>
        </p:nvPicPr>
        <p:blipFill rotWithShape="1">
          <a:blip r:embed="rId4">
            <a:alphaModFix/>
          </a:blip>
          <a:srcRect b="19382" l="41818" r="50570" t="63095"/>
          <a:stretch/>
        </p:blipFill>
        <p:spPr>
          <a:xfrm flipH="1" rot="-5400000">
            <a:off x="1041776" y="326299"/>
            <a:ext cx="787575" cy="169302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246713" y="122875"/>
            <a:ext cx="2405700" cy="466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E97132"/>
                </a:solidFill>
              </a:rPr>
              <a:t>ANODE</a:t>
            </a:r>
            <a:endParaRPr b="1" sz="4000">
              <a:solidFill>
                <a:srgbClr val="E97132"/>
              </a:solidFill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6267400" y="1217675"/>
            <a:ext cx="2405700" cy="466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E97132"/>
                </a:solidFill>
              </a:rPr>
              <a:t>32</a:t>
            </a:r>
            <a:endParaRPr b="1" sz="4000">
              <a:solidFill>
                <a:srgbClr val="E97132"/>
              </a:solidFill>
            </a:endParaRPr>
          </a:p>
        </p:txBody>
      </p:sp>
      <p:pic>
        <p:nvPicPr>
          <p:cNvPr id="293" name="Google Shape;293;p36" title="0.jpg"/>
          <p:cNvPicPr preferRelativeResize="0"/>
          <p:nvPr/>
        </p:nvPicPr>
        <p:blipFill rotWithShape="1">
          <a:blip r:embed="rId5">
            <a:alphaModFix/>
          </a:blip>
          <a:srcRect b="37528" l="56219" r="25781" t="27828"/>
          <a:stretch/>
        </p:blipFill>
        <p:spPr>
          <a:xfrm rot="10800000">
            <a:off x="6656951" y="1880112"/>
            <a:ext cx="1768524" cy="255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7" title="0.jpg"/>
          <p:cNvPicPr preferRelativeResize="0"/>
          <p:nvPr/>
        </p:nvPicPr>
        <p:blipFill rotWithShape="1">
          <a:blip r:embed="rId3">
            <a:alphaModFix/>
          </a:blip>
          <a:srcRect b="18573" l="0" r="0" t="8646"/>
          <a:stretch/>
        </p:blipFill>
        <p:spPr>
          <a:xfrm rot="5400000">
            <a:off x="1971612" y="1141513"/>
            <a:ext cx="5238751" cy="28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 title="0.jpg"/>
          <p:cNvPicPr preferRelativeResize="0"/>
          <p:nvPr/>
        </p:nvPicPr>
        <p:blipFill rotWithShape="1">
          <a:blip r:embed="rId4">
            <a:alphaModFix/>
          </a:blip>
          <a:srcRect b="19382" l="41818" r="50570" t="63095"/>
          <a:stretch/>
        </p:blipFill>
        <p:spPr>
          <a:xfrm flipH="1" rot="-5400000">
            <a:off x="967700" y="262988"/>
            <a:ext cx="963750" cy="2071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136075" y="1932425"/>
            <a:ext cx="2800800" cy="466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E97132"/>
                </a:solidFill>
              </a:rPr>
              <a:t>CATHODE</a:t>
            </a:r>
            <a:endParaRPr b="1" sz="4000">
              <a:solidFill>
                <a:srgbClr val="E97132"/>
              </a:solidFill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6596050" y="1780375"/>
            <a:ext cx="1435800" cy="466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E97132"/>
                </a:solidFill>
              </a:rPr>
              <a:t>GND</a:t>
            </a:r>
            <a:endParaRPr b="1" sz="4000">
              <a:solidFill>
                <a:srgbClr val="E97132"/>
              </a:solidFill>
            </a:endParaRPr>
          </a:p>
        </p:txBody>
      </p:sp>
      <p:pic>
        <p:nvPicPr>
          <p:cNvPr id="302" name="Google Shape;302;p37" title="0.jpg"/>
          <p:cNvPicPr preferRelativeResize="0"/>
          <p:nvPr/>
        </p:nvPicPr>
        <p:blipFill rotWithShape="1">
          <a:blip r:embed="rId5">
            <a:alphaModFix/>
          </a:blip>
          <a:srcRect b="19334" l="42789" r="27549" t="42034"/>
          <a:stretch/>
        </p:blipFill>
        <p:spPr>
          <a:xfrm>
            <a:off x="6596025" y="2552650"/>
            <a:ext cx="1435860" cy="24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/>
          <p:nvPr/>
        </p:nvSpPr>
        <p:spPr>
          <a:xfrm rot="5400000">
            <a:off x="2814025" y="504700"/>
            <a:ext cx="929700" cy="1587600"/>
          </a:xfrm>
          <a:prstGeom prst="triangle">
            <a:avLst>
              <a:gd fmla="val 0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37"/>
          <p:cNvSpPr/>
          <p:nvPr/>
        </p:nvSpPr>
        <p:spPr>
          <a:xfrm rot="-5400000">
            <a:off x="4503375" y="2972200"/>
            <a:ext cx="2517300" cy="1678200"/>
          </a:xfrm>
          <a:prstGeom prst="triangle">
            <a:avLst>
              <a:gd fmla="val 30631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" type="subTitle"/>
          </p:nvPr>
        </p:nvSpPr>
        <p:spPr>
          <a:xfrm>
            <a:off x="5165700" y="738550"/>
            <a:ext cx="34215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Let's</a:t>
            </a:r>
            <a:r>
              <a:rPr lang="en" sz="1700">
                <a:solidFill>
                  <a:schemeClr val="lt1"/>
                </a:solidFill>
              </a:rPr>
              <a:t> start by labeling the pin we have connected our led </a:t>
            </a:r>
            <a:r>
              <a:rPr lang="en" sz="1700">
                <a:solidFill>
                  <a:schemeClr val="lt1"/>
                </a:solidFill>
              </a:rPr>
              <a:t>component</a:t>
            </a:r>
            <a:r>
              <a:rPr lang="en" sz="1700">
                <a:solidFill>
                  <a:schemeClr val="lt1"/>
                </a:solidFill>
              </a:rPr>
              <a:t> to with a </a:t>
            </a:r>
            <a:r>
              <a:rPr b="1" lang="en" sz="1700" u="sng">
                <a:solidFill>
                  <a:schemeClr val="lt1"/>
                </a:solidFill>
              </a:rPr>
              <a:t>variable</a:t>
            </a:r>
            <a:endParaRPr b="1" sz="1700" u="sng">
              <a:solidFill>
                <a:schemeClr val="lt1"/>
              </a:solidFill>
            </a:endParaRPr>
          </a:p>
        </p:txBody>
      </p:sp>
      <p:sp>
        <p:nvSpPr>
          <p:cNvPr id="310" name="Google Shape;310;p38"/>
          <p:cNvSpPr txBox="1"/>
          <p:nvPr>
            <p:ph idx="1" type="subTitle"/>
          </p:nvPr>
        </p:nvSpPr>
        <p:spPr>
          <a:xfrm>
            <a:off x="251975" y="770050"/>
            <a:ext cx="4045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Since the Pin </a:t>
            </a:r>
            <a:r>
              <a:rPr lang="en" sz="1700">
                <a:solidFill>
                  <a:schemeClr val="accent1"/>
                </a:solidFill>
              </a:rPr>
              <a:t>numbers</a:t>
            </a:r>
            <a:r>
              <a:rPr lang="en" sz="1700">
                <a:solidFill>
                  <a:schemeClr val="accent1"/>
                </a:solidFill>
              </a:rPr>
              <a:t> on the ESP 32 don’t have decimals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The value that will be stored is an:</a:t>
            </a:r>
            <a:endParaRPr b="1" sz="1700">
              <a:solidFill>
                <a:schemeClr val="accent1"/>
              </a:solidFill>
            </a:endParaRPr>
          </a:p>
        </p:txBody>
      </p:sp>
      <p:sp>
        <p:nvSpPr>
          <p:cNvPr id="311" name="Google Shape;311;p38"/>
          <p:cNvSpPr txBox="1"/>
          <p:nvPr>
            <p:ph idx="1" type="subTitle"/>
          </p:nvPr>
        </p:nvSpPr>
        <p:spPr>
          <a:xfrm>
            <a:off x="251975" y="1769900"/>
            <a:ext cx="4045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Next, we give the name we will use to refer to the value by </a:t>
            </a:r>
            <a:endParaRPr b="1" sz="1700">
              <a:solidFill>
                <a:schemeClr val="accent1"/>
              </a:solidFill>
            </a:endParaRPr>
          </a:p>
        </p:txBody>
      </p:sp>
      <p:sp>
        <p:nvSpPr>
          <p:cNvPr id="312" name="Google Shape;312;p38"/>
          <p:cNvSpPr txBox="1"/>
          <p:nvPr>
            <p:ph idx="1" type="subTitle"/>
          </p:nvPr>
        </p:nvSpPr>
        <p:spPr>
          <a:xfrm>
            <a:off x="251975" y="2369675"/>
            <a:ext cx="4045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We will then tell </a:t>
            </a:r>
            <a:r>
              <a:rPr lang="en" sz="1700">
                <a:solidFill>
                  <a:schemeClr val="accent1"/>
                </a:solidFill>
              </a:rPr>
              <a:t>the</a:t>
            </a:r>
            <a:r>
              <a:rPr lang="en" sz="1700">
                <a:solidFill>
                  <a:schemeClr val="accent1"/>
                </a:solidFill>
              </a:rPr>
              <a:t> computer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“this will be </a:t>
            </a:r>
            <a:r>
              <a:rPr lang="en" sz="1700" u="sng">
                <a:solidFill>
                  <a:schemeClr val="accent1"/>
                </a:solidFill>
              </a:rPr>
              <a:t>equal</a:t>
            </a:r>
            <a:r>
              <a:rPr lang="en" sz="1700">
                <a:solidFill>
                  <a:schemeClr val="accent1"/>
                </a:solidFill>
              </a:rPr>
              <a:t> to this”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              with an</a:t>
            </a:r>
            <a:endParaRPr b="1" sz="1700">
              <a:solidFill>
                <a:schemeClr val="accent1"/>
              </a:solidFill>
            </a:endParaRPr>
          </a:p>
        </p:txBody>
      </p:sp>
      <p:sp>
        <p:nvSpPr>
          <p:cNvPr id="313" name="Google Shape;313;p38"/>
          <p:cNvSpPr txBox="1"/>
          <p:nvPr>
            <p:ph idx="1" type="subTitle"/>
          </p:nvPr>
        </p:nvSpPr>
        <p:spPr>
          <a:xfrm>
            <a:off x="251975" y="3241175"/>
            <a:ext cx="4045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Now add the value that will be held on the other side</a:t>
            </a:r>
            <a:endParaRPr b="1" sz="1700">
              <a:solidFill>
                <a:schemeClr val="accent1"/>
              </a:solidFill>
            </a:endParaRPr>
          </a:p>
        </p:txBody>
      </p:sp>
      <p:sp>
        <p:nvSpPr>
          <p:cNvPr id="314" name="Google Shape;314;p38"/>
          <p:cNvSpPr txBox="1"/>
          <p:nvPr>
            <p:ph idx="1" type="subTitle"/>
          </p:nvPr>
        </p:nvSpPr>
        <p:spPr>
          <a:xfrm>
            <a:off x="251975" y="3879950"/>
            <a:ext cx="4045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Finally, end the line of code with a semicolon</a:t>
            </a:r>
            <a:endParaRPr b="1" sz="1700">
              <a:solidFill>
                <a:schemeClr val="accent1"/>
              </a:solidFill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843375" y="1376000"/>
            <a:ext cx="3000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integer (int)</a:t>
            </a: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4951650" y="2199600"/>
            <a:ext cx="3849600" cy="74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5625875" y="2340900"/>
            <a:ext cx="105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ledPin</a:t>
            </a:r>
            <a:endParaRPr/>
          </a:p>
        </p:txBody>
      </p:sp>
      <p:sp>
        <p:nvSpPr>
          <p:cNvPr id="318" name="Google Shape;318;p38"/>
          <p:cNvSpPr txBox="1"/>
          <p:nvPr/>
        </p:nvSpPr>
        <p:spPr>
          <a:xfrm>
            <a:off x="6658200" y="2340900"/>
            <a:ext cx="34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/>
          </a:p>
        </p:txBody>
      </p:sp>
      <p:sp>
        <p:nvSpPr>
          <p:cNvPr id="319" name="Google Shape;319;p38"/>
          <p:cNvSpPr txBox="1"/>
          <p:nvPr/>
        </p:nvSpPr>
        <p:spPr>
          <a:xfrm>
            <a:off x="7074450" y="2340900"/>
            <a:ext cx="52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endParaRPr/>
          </a:p>
        </p:txBody>
      </p:sp>
      <p:sp>
        <p:nvSpPr>
          <p:cNvPr id="320" name="Google Shape;320;p38"/>
          <p:cNvSpPr txBox="1"/>
          <p:nvPr/>
        </p:nvSpPr>
        <p:spPr>
          <a:xfrm>
            <a:off x="7451525" y="2369675"/>
            <a:ext cx="43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</p:txBody>
      </p:sp>
      <p:sp>
        <p:nvSpPr>
          <p:cNvPr id="321" name="Google Shape;321;p38"/>
          <p:cNvSpPr txBox="1"/>
          <p:nvPr/>
        </p:nvSpPr>
        <p:spPr>
          <a:xfrm>
            <a:off x="5003675" y="2340900"/>
            <a:ext cx="6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endParaRPr/>
          </a:p>
        </p:txBody>
      </p:sp>
      <p:sp>
        <p:nvSpPr>
          <p:cNvPr id="322" name="Google Shape;322;p38"/>
          <p:cNvSpPr txBox="1"/>
          <p:nvPr/>
        </p:nvSpPr>
        <p:spPr>
          <a:xfrm>
            <a:off x="1197950" y="2796200"/>
            <a:ext cx="3000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7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equal sign ( = 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/>
          <p:nvPr/>
        </p:nvSpPr>
        <p:spPr>
          <a:xfrm>
            <a:off x="4844850" y="2155675"/>
            <a:ext cx="3837000" cy="182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39"/>
          <p:cNvSpPr txBox="1"/>
          <p:nvPr>
            <p:ph idx="2" type="body"/>
          </p:nvPr>
        </p:nvSpPr>
        <p:spPr>
          <a:xfrm>
            <a:off x="4844900" y="2155675"/>
            <a:ext cx="3837000" cy="1824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setup 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9" name="Google Shape;329;p39"/>
          <p:cNvSpPr txBox="1"/>
          <p:nvPr>
            <p:ph idx="1" type="subTitle"/>
          </p:nvPr>
        </p:nvSpPr>
        <p:spPr>
          <a:xfrm>
            <a:off x="4844850" y="707050"/>
            <a:ext cx="38370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Let's tell the microprocessor how we </a:t>
            </a:r>
            <a:r>
              <a:rPr lang="en" sz="1700">
                <a:solidFill>
                  <a:schemeClr val="lt1"/>
                </a:solidFill>
              </a:rPr>
              <a:t>want</a:t>
            </a:r>
            <a:r>
              <a:rPr lang="en" sz="1700">
                <a:solidFill>
                  <a:schemeClr val="lt1"/>
                </a:solidFill>
              </a:rPr>
              <a:t> the pin connected to the LED to be used </a:t>
            </a:r>
            <a:endParaRPr b="1" sz="1700" u="sng">
              <a:solidFill>
                <a:schemeClr val="lt1"/>
              </a:solidFill>
            </a:endParaRPr>
          </a:p>
        </p:txBody>
      </p:sp>
      <p:sp>
        <p:nvSpPr>
          <p:cNvPr id="330" name="Google Shape;330;p39"/>
          <p:cNvSpPr txBox="1"/>
          <p:nvPr>
            <p:ph idx="1" type="subTitle"/>
          </p:nvPr>
        </p:nvSpPr>
        <p:spPr>
          <a:xfrm>
            <a:off x="251975" y="487600"/>
            <a:ext cx="40452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Instructions (Code) placed within the </a:t>
            </a:r>
            <a:r>
              <a:rPr b="1" lang="en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setup</a:t>
            </a:r>
            <a:endParaRPr b="1" sz="1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Will be completed </a:t>
            </a:r>
            <a:r>
              <a:rPr lang="en" sz="1700">
                <a:solidFill>
                  <a:schemeClr val="accent1"/>
                </a:solidFill>
              </a:rPr>
              <a:t>once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As soon as we run the program</a:t>
            </a:r>
            <a:endParaRPr sz="1700">
              <a:solidFill>
                <a:schemeClr val="accent1"/>
              </a:solidFill>
            </a:endParaRPr>
          </a:p>
        </p:txBody>
      </p:sp>
      <p:sp>
        <p:nvSpPr>
          <p:cNvPr id="331" name="Google Shape;331;p39"/>
          <p:cNvSpPr txBox="1"/>
          <p:nvPr>
            <p:ph idx="1" type="subTitle"/>
          </p:nvPr>
        </p:nvSpPr>
        <p:spPr>
          <a:xfrm>
            <a:off x="2331650" y="1641550"/>
            <a:ext cx="21627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>
                <a:solidFill>
                  <a:schemeClr val="accent1"/>
                </a:solidFill>
              </a:rPr>
              <a:t>Will be in the 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Mode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>
                <a:solidFill>
                  <a:schemeClr val="accent1"/>
                </a:solidFill>
              </a:rPr>
              <a:t>of an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INPUT or OUTPUT</a:t>
            </a:r>
            <a:endParaRPr b="1" sz="1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2" name="Google Shape;332;p39"/>
          <p:cNvSpPr txBox="1"/>
          <p:nvPr>
            <p:ph idx="1" type="subTitle"/>
          </p:nvPr>
        </p:nvSpPr>
        <p:spPr>
          <a:xfrm>
            <a:off x="251975" y="3367775"/>
            <a:ext cx="4045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Since we want this pin to give </a:t>
            </a:r>
            <a:r>
              <a:rPr i="1" lang="en" sz="1700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out</a:t>
            </a:r>
            <a:r>
              <a:rPr lang="en" sz="1700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power and instructions, we will set the Mode to</a:t>
            </a:r>
            <a:r>
              <a:rPr lang="en" sz="1700">
                <a:solidFill>
                  <a:schemeClr val="accent1"/>
                </a:solidFill>
              </a:rPr>
              <a:t> </a:t>
            </a:r>
            <a:endParaRPr b="1" sz="17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39"/>
          <p:cNvSpPr txBox="1"/>
          <p:nvPr>
            <p:ph idx="1" type="subTitle"/>
          </p:nvPr>
        </p:nvSpPr>
        <p:spPr>
          <a:xfrm>
            <a:off x="251975" y="4412875"/>
            <a:ext cx="4045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And </a:t>
            </a:r>
            <a:r>
              <a:rPr lang="en" sz="1700">
                <a:solidFill>
                  <a:schemeClr val="accent1"/>
                </a:solidFill>
              </a:rPr>
              <a:t>end the line of code with a semicolon</a:t>
            </a:r>
            <a:endParaRPr b="1" sz="1700">
              <a:solidFill>
                <a:schemeClr val="accent1"/>
              </a:solidFill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4844900" y="2571750"/>
            <a:ext cx="33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(ledPin,OUTPUT);</a:t>
            </a:r>
            <a:endParaRPr/>
          </a:p>
        </p:txBody>
      </p:sp>
      <p:sp>
        <p:nvSpPr>
          <p:cNvPr id="335" name="Google Shape;335;p39"/>
          <p:cNvSpPr txBox="1"/>
          <p:nvPr/>
        </p:nvSpPr>
        <p:spPr>
          <a:xfrm>
            <a:off x="-287750" y="2203075"/>
            <a:ext cx="30000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endParaRPr b="1" sz="1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declares whether the:</a:t>
            </a:r>
            <a:endParaRPr/>
          </a:p>
        </p:txBody>
      </p:sp>
      <p:sp>
        <p:nvSpPr>
          <p:cNvPr id="336" name="Google Shape;336;p39"/>
          <p:cNvSpPr txBox="1"/>
          <p:nvPr/>
        </p:nvSpPr>
        <p:spPr>
          <a:xfrm>
            <a:off x="1844850" y="3783750"/>
            <a:ext cx="3000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/>
          <p:nvPr/>
        </p:nvSpPr>
        <p:spPr>
          <a:xfrm>
            <a:off x="4841875" y="1726400"/>
            <a:ext cx="3837000" cy="226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40"/>
          <p:cNvSpPr txBox="1"/>
          <p:nvPr>
            <p:ph idx="2" type="body"/>
          </p:nvPr>
        </p:nvSpPr>
        <p:spPr>
          <a:xfrm>
            <a:off x="4844900" y="1734900"/>
            <a:ext cx="3837000" cy="224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loop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40"/>
          <p:cNvSpPr txBox="1"/>
          <p:nvPr>
            <p:ph idx="1" type="subTitle"/>
          </p:nvPr>
        </p:nvSpPr>
        <p:spPr>
          <a:xfrm>
            <a:off x="4844850" y="707050"/>
            <a:ext cx="38370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Let's create the instructions we want our microprocessor to continuously run</a:t>
            </a:r>
            <a:endParaRPr b="1" sz="1700" u="sng">
              <a:solidFill>
                <a:schemeClr val="lt1"/>
              </a:solidFill>
            </a:endParaRPr>
          </a:p>
        </p:txBody>
      </p:sp>
      <p:sp>
        <p:nvSpPr>
          <p:cNvPr id="344" name="Google Shape;344;p40"/>
          <p:cNvSpPr txBox="1"/>
          <p:nvPr>
            <p:ph idx="1" type="subTitle"/>
          </p:nvPr>
        </p:nvSpPr>
        <p:spPr>
          <a:xfrm>
            <a:off x="251975" y="487450"/>
            <a:ext cx="40452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Instructions (Code) placed within the </a:t>
            </a:r>
            <a:r>
              <a:rPr b="1" lang="en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loop</a:t>
            </a:r>
            <a:endParaRPr b="1" sz="1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Will be completed once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As soon as we run the program</a:t>
            </a:r>
            <a:endParaRPr sz="1700">
              <a:solidFill>
                <a:schemeClr val="accent1"/>
              </a:solidFill>
            </a:endParaRPr>
          </a:p>
        </p:txBody>
      </p:sp>
      <p:sp>
        <p:nvSpPr>
          <p:cNvPr id="345" name="Google Shape;345;p40"/>
          <p:cNvSpPr txBox="1"/>
          <p:nvPr>
            <p:ph idx="1" type="subTitle"/>
          </p:nvPr>
        </p:nvSpPr>
        <p:spPr>
          <a:xfrm>
            <a:off x="251975" y="1910944"/>
            <a:ext cx="4045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igitalWrite</a:t>
            </a:r>
            <a:endParaRPr b="1" sz="1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>
                <a:solidFill>
                  <a:schemeClr val="accent1"/>
                </a:solidFill>
              </a:rPr>
              <a:t>Sets a pin to either HIGH or LOW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40"/>
          <p:cNvSpPr txBox="1"/>
          <p:nvPr>
            <p:ph idx="1" type="subTitle"/>
          </p:nvPr>
        </p:nvSpPr>
        <p:spPr>
          <a:xfrm>
            <a:off x="251975" y="3309425"/>
            <a:ext cx="40452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elay</a:t>
            </a:r>
            <a:r>
              <a:rPr b="1" lang="en" sz="1700">
                <a:solidFill>
                  <a:schemeClr val="accent4"/>
                </a:solidFill>
              </a:rPr>
              <a:t> </a:t>
            </a:r>
            <a:r>
              <a:rPr lang="en" sz="1700">
                <a:solidFill>
                  <a:schemeClr val="accent1"/>
                </a:solidFill>
              </a:rPr>
              <a:t>creates a pause in your code by making the program wait on that line for however many </a:t>
            </a:r>
            <a:r>
              <a:rPr b="1" lang="en" sz="1700">
                <a:solidFill>
                  <a:schemeClr val="accent4"/>
                </a:solidFill>
              </a:rPr>
              <a:t>milliseconds</a:t>
            </a:r>
            <a:r>
              <a:rPr b="1" lang="en" sz="1700">
                <a:solidFill>
                  <a:schemeClr val="accent4"/>
                </a:solidFill>
              </a:rPr>
              <a:t> </a:t>
            </a:r>
            <a:r>
              <a:rPr lang="en" sz="1700">
                <a:solidFill>
                  <a:schemeClr val="accent1"/>
                </a:solidFill>
              </a:rPr>
              <a:t>are placed in the brackets</a:t>
            </a:r>
            <a:endParaRPr sz="1700">
              <a:solidFill>
                <a:schemeClr val="accent1"/>
              </a:solidFill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664800" y="2415975"/>
            <a:ext cx="3000000" cy="664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Since the pin is set to Output, it will Output energy completely (HIGH)</a:t>
            </a:r>
            <a:br>
              <a:rPr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Or not at all (LOW)</a:t>
            </a:r>
            <a:endParaRPr sz="1200"/>
          </a:p>
        </p:txBody>
      </p:sp>
      <p:sp>
        <p:nvSpPr>
          <p:cNvPr id="348" name="Google Shape;348;p40"/>
          <p:cNvSpPr txBox="1"/>
          <p:nvPr>
            <p:ph idx="2" type="body"/>
          </p:nvPr>
        </p:nvSpPr>
        <p:spPr>
          <a:xfrm>
            <a:off x="4844900" y="1734900"/>
            <a:ext cx="3837000" cy="224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loop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/>
          <p:nvPr/>
        </p:nvSpPr>
        <p:spPr>
          <a:xfrm>
            <a:off x="4841875" y="1726400"/>
            <a:ext cx="3837000" cy="226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41"/>
          <p:cNvSpPr txBox="1"/>
          <p:nvPr>
            <p:ph idx="2" type="body"/>
          </p:nvPr>
        </p:nvSpPr>
        <p:spPr>
          <a:xfrm>
            <a:off x="4844900" y="1734900"/>
            <a:ext cx="3837000" cy="224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loop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" name="Google Shape;355;p41"/>
          <p:cNvSpPr txBox="1"/>
          <p:nvPr>
            <p:ph idx="1" type="subTitle"/>
          </p:nvPr>
        </p:nvSpPr>
        <p:spPr>
          <a:xfrm>
            <a:off x="4844850" y="707050"/>
            <a:ext cx="38370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Let's create the instructions we want our microprocessor to continuously run</a:t>
            </a:r>
            <a:endParaRPr b="1" sz="1700" u="sng">
              <a:solidFill>
                <a:schemeClr val="lt1"/>
              </a:solidFill>
            </a:endParaRPr>
          </a:p>
        </p:txBody>
      </p:sp>
      <p:sp>
        <p:nvSpPr>
          <p:cNvPr id="356" name="Google Shape;356;p41"/>
          <p:cNvSpPr txBox="1"/>
          <p:nvPr>
            <p:ph idx="1" type="subTitle"/>
          </p:nvPr>
        </p:nvSpPr>
        <p:spPr>
          <a:xfrm>
            <a:off x="138900" y="487450"/>
            <a:ext cx="42705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To make our LED Blink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We will need the light to turn on and off</a:t>
            </a:r>
            <a:endParaRPr sz="1700">
              <a:solidFill>
                <a:schemeClr val="accent1"/>
              </a:solidFill>
            </a:endParaRPr>
          </a:p>
        </p:txBody>
      </p:sp>
      <p:sp>
        <p:nvSpPr>
          <p:cNvPr id="357" name="Google Shape;357;p41"/>
          <p:cNvSpPr txBox="1"/>
          <p:nvPr>
            <p:ph idx="1" type="subTitle"/>
          </p:nvPr>
        </p:nvSpPr>
        <p:spPr>
          <a:xfrm>
            <a:off x="251550" y="1414550"/>
            <a:ext cx="40452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>
                <a:solidFill>
                  <a:schemeClr val="accent1"/>
                </a:solidFill>
              </a:rPr>
              <a:t>Send voltage through the LED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4844900" y="1999425"/>
            <a:ext cx="41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(ledPin, HIGH);</a:t>
            </a:r>
            <a:endParaRPr/>
          </a:p>
        </p:txBody>
      </p:sp>
      <p:sp>
        <p:nvSpPr>
          <p:cNvPr id="359" name="Google Shape;359;p41"/>
          <p:cNvSpPr txBox="1"/>
          <p:nvPr/>
        </p:nvSpPr>
        <p:spPr>
          <a:xfrm>
            <a:off x="4844900" y="2261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(1000);</a:t>
            </a:r>
            <a:endParaRPr b="1" sz="1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41"/>
          <p:cNvSpPr txBox="1"/>
          <p:nvPr>
            <p:ph idx="1" type="subTitle"/>
          </p:nvPr>
        </p:nvSpPr>
        <p:spPr>
          <a:xfrm>
            <a:off x="294750" y="1726400"/>
            <a:ext cx="40452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>
                <a:solidFill>
                  <a:schemeClr val="accent1"/>
                </a:solidFill>
              </a:rPr>
              <a:t>Wait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41"/>
          <p:cNvSpPr txBox="1"/>
          <p:nvPr>
            <p:ph idx="1" type="subTitle"/>
          </p:nvPr>
        </p:nvSpPr>
        <p:spPr>
          <a:xfrm>
            <a:off x="294750" y="2084137"/>
            <a:ext cx="40452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>
                <a:solidFill>
                  <a:schemeClr val="accent1"/>
                </a:solidFill>
              </a:rPr>
              <a:t>Stop sending voltage through the LED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41"/>
          <p:cNvSpPr txBox="1"/>
          <p:nvPr>
            <p:ph idx="1" type="subTitle"/>
          </p:nvPr>
        </p:nvSpPr>
        <p:spPr>
          <a:xfrm>
            <a:off x="294750" y="2461137"/>
            <a:ext cx="40452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>
                <a:solidFill>
                  <a:schemeClr val="accent1"/>
                </a:solidFill>
              </a:rPr>
              <a:t>Wait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Google Shape;363;p41"/>
          <p:cNvSpPr txBox="1"/>
          <p:nvPr/>
        </p:nvSpPr>
        <p:spPr>
          <a:xfrm>
            <a:off x="4775450" y="2532050"/>
            <a:ext cx="41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(ledPin, LOW);</a:t>
            </a:r>
            <a:endParaRPr/>
          </a:p>
        </p:txBody>
      </p:sp>
      <p:sp>
        <p:nvSpPr>
          <p:cNvPr id="364" name="Google Shape;364;p41"/>
          <p:cNvSpPr txBox="1"/>
          <p:nvPr/>
        </p:nvSpPr>
        <p:spPr>
          <a:xfrm>
            <a:off x="4888150" y="2819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(1000);</a:t>
            </a:r>
            <a:endParaRPr b="1" sz="1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1046425" y="0"/>
            <a:ext cx="7180800" cy="948600"/>
          </a:xfrm>
          <a:prstGeom prst="bevel">
            <a:avLst>
              <a:gd fmla="val 12500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What is a Microprocessor?</a:t>
            </a:r>
            <a:endParaRPr sz="2700"/>
          </a:p>
        </p:txBody>
      </p:sp>
      <p:pic>
        <p:nvPicPr>
          <p:cNvPr descr="This video was made with Clipchamp" id="84" name="Google Shape;84;p15" title="What is a Microprocesso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425" y="898082"/>
            <a:ext cx="7180800" cy="403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idx="1" type="body"/>
          </p:nvPr>
        </p:nvSpPr>
        <p:spPr>
          <a:xfrm>
            <a:off x="70850" y="1080200"/>
            <a:ext cx="6725700" cy="18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Coding languages, like the C++ we are using, work with a specific </a:t>
            </a:r>
            <a:r>
              <a:rPr b="1" i="1" lang="en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Syntax</a:t>
            </a:r>
            <a:r>
              <a:rPr lang="en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​</a:t>
            </a:r>
            <a:endParaRPr sz="4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accent3"/>
                </a:highlight>
                <a:latin typeface="Arial"/>
                <a:ea typeface="Arial"/>
                <a:cs typeface="Arial"/>
                <a:sym typeface="Arial"/>
              </a:rPr>
              <a:t>(rules for how the code needs to be arranged)​</a:t>
            </a:r>
            <a:endParaRPr sz="2000">
              <a:solidFill>
                <a:schemeClr val="lt1"/>
              </a:solidFill>
              <a:highlight>
                <a:schemeClr val="accent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2802750" y="3056325"/>
            <a:ext cx="610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</a:t>
            </a:r>
            <a:r>
              <a:rPr lang="en" sz="2700"/>
              <a:t>just like how languages around the world have specific </a:t>
            </a:r>
            <a:r>
              <a:rPr lang="en" sz="2700">
                <a:solidFill>
                  <a:schemeClr val="accent1"/>
                </a:solidFill>
              </a:rPr>
              <a:t>grammar rules​</a:t>
            </a:r>
            <a:endParaRPr sz="27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idx="1" type="body"/>
          </p:nvPr>
        </p:nvSpPr>
        <p:spPr>
          <a:xfrm>
            <a:off x="329638" y="1584538"/>
            <a:ext cx="88908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the functions </a:t>
            </a:r>
            <a:r>
              <a:rPr b="1" lang="en" sz="2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2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their </a:t>
            </a:r>
            <a:r>
              <a:rPr b="1" lang="en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Arguments 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were written with a specific Syntax</a:t>
            </a:r>
            <a:endParaRPr/>
          </a:p>
        </p:txBody>
      </p:sp>
      <p:pic>
        <p:nvPicPr>
          <p:cNvPr id="376" name="Google Shape;376;p43"/>
          <p:cNvPicPr preferRelativeResize="0"/>
          <p:nvPr/>
        </p:nvPicPr>
        <p:blipFill rotWithShape="1">
          <a:blip r:embed="rId3">
            <a:alphaModFix/>
          </a:blip>
          <a:srcRect b="8488" l="2625" r="3283" t="10283"/>
          <a:stretch/>
        </p:blipFill>
        <p:spPr>
          <a:xfrm>
            <a:off x="120425" y="142325"/>
            <a:ext cx="4313624" cy="1124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7" name="Google Shape;377;p43"/>
          <p:cNvPicPr preferRelativeResize="0"/>
          <p:nvPr/>
        </p:nvPicPr>
        <p:blipFill rotWithShape="1">
          <a:blip r:embed="rId4">
            <a:alphaModFix/>
          </a:blip>
          <a:srcRect b="10822" l="3169" r="2774" t="12313"/>
          <a:stretch/>
        </p:blipFill>
        <p:spPr>
          <a:xfrm>
            <a:off x="2966975" y="3536300"/>
            <a:ext cx="5999676" cy="13356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8" name="Google Shape;378;p43"/>
          <p:cNvSpPr txBox="1"/>
          <p:nvPr/>
        </p:nvSpPr>
        <p:spPr>
          <a:xfrm>
            <a:off x="-76425" y="2603175"/>
            <a:ext cx="3454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1"/>
                </a:solidFill>
              </a:rPr>
              <a:t>V</a:t>
            </a:r>
            <a:r>
              <a:rPr i="1" lang="en" sz="1000">
                <a:solidFill>
                  <a:schemeClr val="accent1"/>
                </a:solidFill>
              </a:rPr>
              <a:t>alues placed in parentheses () after the function name</a:t>
            </a:r>
            <a:r>
              <a:rPr lang="en" sz="1000">
                <a:solidFill>
                  <a:schemeClr val="accent1"/>
                </a:solidFill>
              </a:rPr>
              <a:t>​,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1"/>
                </a:solidFill>
              </a:rPr>
              <a:t>that the function uses</a:t>
            </a:r>
            <a:r>
              <a:rPr lang="en" sz="1000">
                <a:solidFill>
                  <a:schemeClr val="accent1"/>
                </a:solidFill>
              </a:rPr>
              <a:t>​ </a:t>
            </a:r>
            <a:r>
              <a:rPr i="1" lang="en" sz="1000">
                <a:solidFill>
                  <a:schemeClr val="accent1"/>
                </a:solidFill>
              </a:rPr>
              <a:t>to perform its task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5"/>
          <p:cNvSpPr txBox="1"/>
          <p:nvPr>
            <p:ph idx="1" type="body"/>
          </p:nvPr>
        </p:nvSpPr>
        <p:spPr>
          <a:xfrm>
            <a:off x="4572000" y="1454050"/>
            <a:ext cx="4473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were working with several​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723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62500"/>
              <a:buFont typeface="Arial"/>
              <a:buChar char="●"/>
            </a:pPr>
            <a:r>
              <a:rPr b="1" lang="en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Pins</a:t>
            </a:r>
            <a:r>
              <a:rPr lang="en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723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62500"/>
              <a:buFont typeface="Arial"/>
              <a:buChar char="●"/>
            </a:pPr>
            <a:r>
              <a:rPr b="1" lang="en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Sensor readings</a:t>
            </a:r>
            <a:endParaRPr sz="2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723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62500"/>
              <a:buFont typeface="Arial"/>
              <a:buChar char="●"/>
            </a:pPr>
            <a:r>
              <a:rPr b="1" lang="en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Or values that might change</a:t>
            </a:r>
            <a:r>
              <a:rPr lang="en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throughout the code, we could easily get the numbers confused.​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Placing values in </a:t>
            </a:r>
            <a:r>
              <a:rPr b="1" lang="en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makes it easier for us to write and read our code​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screenshot of a computer program&#10;&#10;Description automatically generated" id="393" name="Google Shape;3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50" y="445025"/>
            <a:ext cx="4141300" cy="45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5"/>
          <p:cNvSpPr txBox="1"/>
          <p:nvPr/>
        </p:nvSpPr>
        <p:spPr>
          <a:xfrm>
            <a:off x="7524300" y="-428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400" name="Google Shape;400;p46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CODE </a:t>
            </a:r>
            <a:endParaRPr b="1" sz="20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Make the LED blink faster or slower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Change the blinking pattern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E971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E971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E97132"/>
                </a:solidFill>
              </a:rPr>
              <a:t>Hint:</a:t>
            </a:r>
            <a:r>
              <a:rPr i="1" lang="en" sz="1300">
                <a:solidFill>
                  <a:schemeClr val="accent3"/>
                </a:solidFill>
              </a:rPr>
              <a:t> You can add more variations by adding to the code with the commands we learned today</a:t>
            </a:r>
            <a:endParaRPr i="1" sz="1300">
              <a:solidFill>
                <a:schemeClr val="accent3"/>
              </a:solidFill>
            </a:endParaRPr>
          </a:p>
        </p:txBody>
      </p:sp>
      <p:sp>
        <p:nvSpPr>
          <p:cNvPr id="401" name="Google Shape;401;p46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CONSTRUCTION </a:t>
            </a:r>
            <a:endParaRPr b="1" sz="20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Add a second LED to your circuit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E971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E97132"/>
                </a:solidFill>
              </a:rPr>
              <a:t>Hint:</a:t>
            </a:r>
            <a:r>
              <a:rPr i="1" lang="en" sz="1300">
                <a:solidFill>
                  <a:schemeClr val="accent3"/>
                </a:solidFill>
              </a:rPr>
              <a:t> Pay attention to </a:t>
            </a:r>
            <a:r>
              <a:rPr i="1" lang="en" sz="1300">
                <a:solidFill>
                  <a:schemeClr val="accent3"/>
                </a:solidFill>
              </a:rPr>
              <a:t>which</a:t>
            </a:r>
            <a:r>
              <a:rPr i="1" lang="en" sz="1300">
                <a:solidFill>
                  <a:schemeClr val="accent3"/>
                </a:solidFill>
              </a:rPr>
              <a:t> pin you </a:t>
            </a:r>
            <a:endParaRPr i="1" sz="13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3"/>
                </a:solidFill>
              </a:rPr>
              <a:t>connect  it to and your variable names</a:t>
            </a:r>
            <a:endParaRPr i="1" sz="1300">
              <a:solidFill>
                <a:schemeClr val="accent3"/>
              </a:solidFill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3437400" y="4151775"/>
            <a:ext cx="58800" cy="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1" name="Google Shape;411;p47"/>
          <p:cNvSpPr txBox="1"/>
          <p:nvPr/>
        </p:nvSpPr>
        <p:spPr>
          <a:xfrm>
            <a:off x="70950" y="1772700"/>
            <a:ext cx="4416300" cy="337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●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Topics/Definitions Covered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Microprocessors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ESP 32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Functions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Loops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Integers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Floating Points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Strings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Booleans 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Energy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Voltage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Current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Resistors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Arguments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PinMode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DigitalWrite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Void Loop 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Void Setup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Delay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CONSTRUCTION</a:t>
            </a:r>
            <a:endParaRPr/>
          </a:p>
        </p:txBody>
      </p:sp>
      <p:sp>
        <p:nvSpPr>
          <p:cNvPr id="417" name="Google Shape;417;p48"/>
          <p:cNvSpPr txBox="1"/>
          <p:nvPr>
            <p:ph idx="1" type="body"/>
          </p:nvPr>
        </p:nvSpPr>
        <p:spPr>
          <a:xfrm>
            <a:off x="4011450" y="1152425"/>
            <a:ext cx="4215000" cy="590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Place one leg of the </a:t>
            </a: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220Ω resistor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the same row as the </a:t>
            </a: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Anode 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the LED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8"/>
          <p:cNvSpPr txBox="1"/>
          <p:nvPr/>
        </p:nvSpPr>
        <p:spPr>
          <a:xfrm>
            <a:off x="1602225" y="3410175"/>
            <a:ext cx="26052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and the other on its own row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419" name="Google Shape;419;p48"/>
          <p:cNvPicPr preferRelativeResize="0"/>
          <p:nvPr/>
        </p:nvPicPr>
        <p:blipFill rotWithShape="1">
          <a:blip r:embed="rId3">
            <a:alphaModFix/>
          </a:blip>
          <a:srcRect b="3856" l="2596" r="17525" t="39176"/>
          <a:stretch/>
        </p:blipFill>
        <p:spPr>
          <a:xfrm>
            <a:off x="2346925" y="1733313"/>
            <a:ext cx="4450150" cy="1676868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48"/>
          <p:cNvSpPr txBox="1"/>
          <p:nvPr/>
        </p:nvSpPr>
        <p:spPr>
          <a:xfrm>
            <a:off x="5439600" y="3410175"/>
            <a:ext cx="135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(</a:t>
            </a:r>
            <a:r>
              <a:rPr b="1" lang="en" sz="1500">
                <a:solidFill>
                  <a:schemeClr val="accent1"/>
                </a:solidFill>
              </a:rPr>
              <a:t>b 15 </a:t>
            </a:r>
            <a:r>
              <a:rPr lang="en" sz="1500">
                <a:solidFill>
                  <a:schemeClr val="accent1"/>
                </a:solidFill>
              </a:rPr>
              <a:t>to </a:t>
            </a:r>
            <a:r>
              <a:rPr b="1" lang="en" sz="1500">
                <a:solidFill>
                  <a:schemeClr val="accent1"/>
                </a:solidFill>
              </a:rPr>
              <a:t>b 12</a:t>
            </a:r>
            <a:r>
              <a:rPr lang="en" sz="1500">
                <a:solidFill>
                  <a:schemeClr val="accent1"/>
                </a:solidFill>
              </a:rPr>
              <a:t>)</a:t>
            </a:r>
            <a:endParaRPr sz="1500">
              <a:solidFill>
                <a:schemeClr val="accent1"/>
              </a:solidFill>
            </a:endParaRPr>
          </a:p>
        </p:txBody>
      </p:sp>
      <p:cxnSp>
        <p:nvCxnSpPr>
          <p:cNvPr id="421" name="Google Shape;421;p48"/>
          <p:cNvCxnSpPr/>
          <p:nvPr/>
        </p:nvCxnSpPr>
        <p:spPr>
          <a:xfrm flipH="1" rot="10800000">
            <a:off x="410925" y="1015100"/>
            <a:ext cx="41883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48"/>
          <p:cNvSpPr txBox="1"/>
          <p:nvPr/>
        </p:nvSpPr>
        <p:spPr>
          <a:xfrm>
            <a:off x="2381100" y="4348475"/>
            <a:ext cx="4381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7132"/>
                </a:solidFill>
              </a:rPr>
              <a:t>This will slow down the current that will be sent from our ESP 32, to protect the LED from burning out</a:t>
            </a:r>
            <a:endParaRPr>
              <a:solidFill>
                <a:srgbClr val="E9713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CONSTRUCTION</a:t>
            </a:r>
            <a:endParaRPr/>
          </a:p>
        </p:txBody>
      </p:sp>
      <p:sp>
        <p:nvSpPr>
          <p:cNvPr id="428" name="Google Shape;428;p49"/>
          <p:cNvSpPr txBox="1"/>
          <p:nvPr>
            <p:ph idx="1" type="body"/>
          </p:nvPr>
        </p:nvSpPr>
        <p:spPr>
          <a:xfrm>
            <a:off x="5244500" y="2844325"/>
            <a:ext cx="2332800" cy="10065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placing a </a:t>
            </a: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wire</a:t>
            </a: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from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 12</a:t>
            </a:r>
            <a:endParaRPr b="1"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 36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1620175" y="2844325"/>
            <a:ext cx="2475000" cy="100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Connect the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free end of the resistor </a:t>
            </a:r>
            <a:r>
              <a:rPr lang="en" sz="1200">
                <a:solidFill>
                  <a:schemeClr val="lt1"/>
                </a:solidFill>
              </a:rPr>
              <a:t>at </a:t>
            </a:r>
            <a:r>
              <a:rPr b="1" lang="en" sz="1200">
                <a:solidFill>
                  <a:schemeClr val="accent1"/>
                </a:solidFill>
              </a:rPr>
              <a:t>b 12  </a:t>
            </a:r>
            <a:r>
              <a:rPr b="1" lang="en" sz="1200">
                <a:solidFill>
                  <a:srgbClr val="BE6427"/>
                </a:solidFill>
              </a:rPr>
              <a:t>      </a:t>
            </a:r>
            <a:endParaRPr b="1" sz="1200">
              <a:solidFill>
                <a:srgbClr val="BE642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to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GPIO 32 pin 32 </a:t>
            </a:r>
            <a:r>
              <a:rPr lang="en" sz="1200">
                <a:solidFill>
                  <a:schemeClr val="lt1"/>
                </a:solidFill>
              </a:rPr>
              <a:t>on</a:t>
            </a:r>
            <a:r>
              <a:rPr b="1" lang="en" sz="1200">
                <a:solidFill>
                  <a:schemeClr val="accent1"/>
                </a:solidFill>
              </a:rPr>
              <a:t> c 36</a:t>
            </a:r>
            <a:endParaRPr sz="1500">
              <a:solidFill>
                <a:schemeClr val="accent1"/>
              </a:solidFill>
            </a:endParaRPr>
          </a:p>
        </p:txBody>
      </p:sp>
      <p:pic>
        <p:nvPicPr>
          <p:cNvPr id="430" name="Google Shape;430;p49"/>
          <p:cNvPicPr preferRelativeResize="0"/>
          <p:nvPr/>
        </p:nvPicPr>
        <p:blipFill rotWithShape="1">
          <a:blip r:embed="rId3">
            <a:alphaModFix/>
          </a:blip>
          <a:srcRect b="0" l="0" r="0" t="22227"/>
          <a:stretch/>
        </p:blipFill>
        <p:spPr>
          <a:xfrm>
            <a:off x="2056756" y="1309225"/>
            <a:ext cx="4895388" cy="153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49"/>
          <p:cNvCxnSpPr/>
          <p:nvPr/>
        </p:nvCxnSpPr>
        <p:spPr>
          <a:xfrm flipH="1" rot="10800000">
            <a:off x="410925" y="1015100"/>
            <a:ext cx="41883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49"/>
          <p:cNvSpPr txBox="1"/>
          <p:nvPr/>
        </p:nvSpPr>
        <p:spPr>
          <a:xfrm>
            <a:off x="3272925" y="3850825"/>
            <a:ext cx="28392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97132"/>
                </a:solidFill>
              </a:rPr>
              <a:t>We are connecting the </a:t>
            </a:r>
            <a:r>
              <a:rPr b="1" i="1" lang="en" sz="1500">
                <a:solidFill>
                  <a:srgbClr val="E97132"/>
                </a:solidFill>
              </a:rPr>
              <a:t>anode</a:t>
            </a:r>
            <a:r>
              <a:rPr i="1" lang="en" sz="1500">
                <a:solidFill>
                  <a:srgbClr val="E97132"/>
                </a:solidFill>
              </a:rPr>
              <a:t> that can receive signals and electricity to the Pin that will </a:t>
            </a:r>
            <a:r>
              <a:rPr b="1" i="1" lang="en" sz="1500">
                <a:solidFill>
                  <a:srgbClr val="E97132"/>
                </a:solidFill>
              </a:rPr>
              <a:t>output </a:t>
            </a:r>
            <a:r>
              <a:rPr i="1" lang="en" sz="1500">
                <a:solidFill>
                  <a:srgbClr val="E97132"/>
                </a:solidFill>
              </a:rPr>
              <a:t>instructions</a:t>
            </a:r>
            <a:endParaRPr i="1" sz="1500">
              <a:solidFill>
                <a:srgbClr val="E971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713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CONSTRUCTION</a:t>
            </a:r>
            <a:endParaRPr/>
          </a:p>
        </p:txBody>
      </p:sp>
      <p:sp>
        <p:nvSpPr>
          <p:cNvPr id="438" name="Google Shape;438;p50"/>
          <p:cNvSpPr txBox="1"/>
          <p:nvPr>
            <p:ph idx="1" type="body"/>
          </p:nvPr>
        </p:nvSpPr>
        <p:spPr>
          <a:xfrm>
            <a:off x="4946850" y="3005250"/>
            <a:ext cx="2332800" cy="10065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placing a </a:t>
            </a: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wire</a:t>
            </a: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from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 16</a:t>
            </a:r>
            <a:endParaRPr b="1"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 43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0"/>
          <p:cNvSpPr txBox="1"/>
          <p:nvPr/>
        </p:nvSpPr>
        <p:spPr>
          <a:xfrm>
            <a:off x="1679725" y="3005250"/>
            <a:ext cx="2475000" cy="100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Connect the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free end of the resistor at </a:t>
            </a:r>
            <a:r>
              <a:rPr b="1" lang="en" sz="1200">
                <a:solidFill>
                  <a:schemeClr val="accent1"/>
                </a:solidFill>
              </a:rPr>
              <a:t>b 12  </a:t>
            </a:r>
            <a:r>
              <a:rPr b="1" lang="en" sz="1200">
                <a:solidFill>
                  <a:srgbClr val="BE6427"/>
                </a:solidFill>
              </a:rPr>
              <a:t>      </a:t>
            </a:r>
            <a:endParaRPr b="1" sz="1200">
              <a:solidFill>
                <a:srgbClr val="BE642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to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GPIO 32 pin 32 </a:t>
            </a:r>
            <a:r>
              <a:rPr lang="en" sz="1200">
                <a:solidFill>
                  <a:schemeClr val="lt1"/>
                </a:solidFill>
              </a:rPr>
              <a:t>on</a:t>
            </a:r>
            <a:r>
              <a:rPr b="1" lang="en" sz="1200">
                <a:solidFill>
                  <a:schemeClr val="accent1"/>
                </a:solidFill>
              </a:rPr>
              <a:t> c 36</a:t>
            </a:r>
            <a:endParaRPr sz="1500">
              <a:solidFill>
                <a:schemeClr val="accent1"/>
              </a:solidFill>
            </a:endParaRPr>
          </a:p>
        </p:txBody>
      </p: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750" y="1166213"/>
            <a:ext cx="4895475" cy="1825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50"/>
          <p:cNvCxnSpPr/>
          <p:nvPr/>
        </p:nvCxnSpPr>
        <p:spPr>
          <a:xfrm flipH="1" rot="10800000">
            <a:off x="410925" y="1015100"/>
            <a:ext cx="41883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50"/>
          <p:cNvSpPr txBox="1"/>
          <p:nvPr/>
        </p:nvSpPr>
        <p:spPr>
          <a:xfrm>
            <a:off x="2895625" y="3929050"/>
            <a:ext cx="3678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97132"/>
                </a:solidFill>
              </a:rPr>
              <a:t>The energy can be dispersed</a:t>
            </a:r>
            <a:endParaRPr sz="1500">
              <a:solidFill>
                <a:srgbClr val="E9713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97132"/>
                </a:solidFill>
              </a:rPr>
              <a:t>from the </a:t>
            </a:r>
            <a:r>
              <a:rPr b="1" lang="en" sz="1500">
                <a:solidFill>
                  <a:srgbClr val="E97132"/>
                </a:solidFill>
              </a:rPr>
              <a:t>cathode</a:t>
            </a:r>
            <a:endParaRPr b="1" sz="1500">
              <a:solidFill>
                <a:srgbClr val="E9713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97132"/>
                </a:solidFill>
              </a:rPr>
              <a:t>to the </a:t>
            </a:r>
            <a:r>
              <a:rPr b="1" lang="en" sz="1500">
                <a:solidFill>
                  <a:srgbClr val="E97132"/>
                </a:solidFill>
              </a:rPr>
              <a:t>ground</a:t>
            </a:r>
            <a:endParaRPr sz="1900">
              <a:solidFill>
                <a:srgbClr val="E9713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CONSTRUCTION</a:t>
            </a:r>
            <a:endParaRPr/>
          </a:p>
        </p:txBody>
      </p:sp>
      <p:sp>
        <p:nvSpPr>
          <p:cNvPr id="448" name="Google Shape;448;p51"/>
          <p:cNvSpPr txBox="1"/>
          <p:nvPr/>
        </p:nvSpPr>
        <p:spPr>
          <a:xfrm>
            <a:off x="3497425" y="1292563"/>
            <a:ext cx="2475000" cy="36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Our circuit is now complete</a:t>
            </a:r>
            <a:endParaRPr sz="1500">
              <a:solidFill>
                <a:schemeClr val="accent1"/>
              </a:solidFill>
            </a:endParaRPr>
          </a:p>
        </p:txBody>
      </p:sp>
      <p:pic>
        <p:nvPicPr>
          <p:cNvPr id="449" name="Google Shape;4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613" y="1802000"/>
            <a:ext cx="4895475" cy="1825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51"/>
          <p:cNvCxnSpPr/>
          <p:nvPr/>
        </p:nvCxnSpPr>
        <p:spPr>
          <a:xfrm flipH="1" rot="10800000">
            <a:off x="410925" y="1015100"/>
            <a:ext cx="41883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51"/>
          <p:cNvSpPr txBox="1"/>
          <p:nvPr/>
        </p:nvSpPr>
        <p:spPr>
          <a:xfrm>
            <a:off x="4008925" y="1958225"/>
            <a:ext cx="15885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</a:rPr>
              <a:t>The energy will be sent from pin 32</a:t>
            </a:r>
            <a:endParaRPr b="1" sz="1500">
              <a:solidFill>
                <a:schemeClr val="accent4"/>
              </a:solidFill>
            </a:endParaRPr>
          </a:p>
        </p:txBody>
      </p:sp>
      <p:cxnSp>
        <p:nvCxnSpPr>
          <p:cNvPr id="452" name="Google Shape;452;p51"/>
          <p:cNvCxnSpPr/>
          <p:nvPr/>
        </p:nvCxnSpPr>
        <p:spPr>
          <a:xfrm flipH="1">
            <a:off x="5521700" y="1958225"/>
            <a:ext cx="8400" cy="1202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51"/>
          <p:cNvSpPr txBox="1"/>
          <p:nvPr/>
        </p:nvSpPr>
        <p:spPr>
          <a:xfrm>
            <a:off x="2134725" y="2310150"/>
            <a:ext cx="17244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</a:rPr>
              <a:t>Travel through the red wire to the resistor</a:t>
            </a:r>
            <a:endParaRPr b="1" sz="1500">
              <a:solidFill>
                <a:schemeClr val="accent4"/>
              </a:solidFill>
            </a:endParaRPr>
          </a:p>
        </p:txBody>
      </p:sp>
      <p:cxnSp>
        <p:nvCxnSpPr>
          <p:cNvPr id="454" name="Google Shape;454;p51"/>
          <p:cNvCxnSpPr/>
          <p:nvPr/>
        </p:nvCxnSpPr>
        <p:spPr>
          <a:xfrm flipH="1">
            <a:off x="3269025" y="2788925"/>
            <a:ext cx="5901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51"/>
          <p:cNvSpPr txBox="1"/>
          <p:nvPr/>
        </p:nvSpPr>
        <p:spPr>
          <a:xfrm>
            <a:off x="1067300" y="2905625"/>
            <a:ext cx="18825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</a:rPr>
              <a:t>Slow down as it passes through the resistor</a:t>
            </a:r>
            <a:endParaRPr b="1" sz="1100">
              <a:solidFill>
                <a:schemeClr val="accent4"/>
              </a:solidFill>
            </a:endParaRPr>
          </a:p>
        </p:txBody>
      </p:sp>
      <p:cxnSp>
        <p:nvCxnSpPr>
          <p:cNvPr id="456" name="Google Shape;456;p51"/>
          <p:cNvCxnSpPr/>
          <p:nvPr/>
        </p:nvCxnSpPr>
        <p:spPr>
          <a:xfrm>
            <a:off x="2378300" y="3395050"/>
            <a:ext cx="571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51"/>
          <p:cNvSpPr txBox="1"/>
          <p:nvPr/>
        </p:nvSpPr>
        <p:spPr>
          <a:xfrm>
            <a:off x="2378300" y="3501100"/>
            <a:ext cx="1882500" cy="6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chemeClr val="accent4"/>
                </a:solidFill>
              </a:rPr>
              <a:t>Jump</a:t>
            </a:r>
            <a:r>
              <a:rPr b="1" lang="en" sz="1100">
                <a:solidFill>
                  <a:schemeClr val="accent4"/>
                </a:solidFill>
              </a:rPr>
              <a:t> from the LED’s </a:t>
            </a:r>
            <a:r>
              <a:rPr b="1" lang="en" sz="1100">
                <a:solidFill>
                  <a:schemeClr val="accent4"/>
                </a:solidFill>
              </a:rPr>
              <a:t>Anode</a:t>
            </a:r>
            <a:r>
              <a:rPr b="1" lang="en" sz="1100">
                <a:solidFill>
                  <a:schemeClr val="accent4"/>
                </a:solidFill>
              </a:rPr>
              <a:t> to the Cathode</a:t>
            </a:r>
            <a:endParaRPr b="1" sz="11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</a:rPr>
              <a:t>Emitting</a:t>
            </a:r>
            <a:r>
              <a:rPr b="1" lang="en" sz="1100">
                <a:solidFill>
                  <a:schemeClr val="accent4"/>
                </a:solidFill>
              </a:rPr>
              <a:t> light </a:t>
            </a:r>
            <a:endParaRPr b="1" sz="1100">
              <a:solidFill>
                <a:schemeClr val="accent4"/>
              </a:solidFill>
            </a:endParaRPr>
          </a:p>
        </p:txBody>
      </p:sp>
      <p:cxnSp>
        <p:nvCxnSpPr>
          <p:cNvPr id="458" name="Google Shape;458;p51"/>
          <p:cNvCxnSpPr/>
          <p:nvPr/>
        </p:nvCxnSpPr>
        <p:spPr>
          <a:xfrm>
            <a:off x="3135825" y="3550825"/>
            <a:ext cx="571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51"/>
          <p:cNvSpPr txBox="1"/>
          <p:nvPr/>
        </p:nvSpPr>
        <p:spPr>
          <a:xfrm>
            <a:off x="4389300" y="3585850"/>
            <a:ext cx="1882500" cy="6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</a:rPr>
              <a:t>Then finally get </a:t>
            </a:r>
            <a:r>
              <a:rPr b="1" lang="en" sz="1100">
                <a:solidFill>
                  <a:schemeClr val="accent4"/>
                </a:solidFill>
              </a:rPr>
              <a:t>dispersed</a:t>
            </a:r>
            <a:r>
              <a:rPr b="1" lang="en" sz="1100">
                <a:solidFill>
                  <a:schemeClr val="accent4"/>
                </a:solidFill>
              </a:rPr>
              <a:t> through the ground</a:t>
            </a:r>
            <a:endParaRPr b="1" sz="1100">
              <a:solidFill>
                <a:schemeClr val="accent4"/>
              </a:solidFill>
            </a:endParaRPr>
          </a:p>
        </p:txBody>
      </p:sp>
      <p:cxnSp>
        <p:nvCxnSpPr>
          <p:cNvPr id="460" name="Google Shape;460;p51"/>
          <p:cNvCxnSpPr/>
          <p:nvPr/>
        </p:nvCxnSpPr>
        <p:spPr>
          <a:xfrm>
            <a:off x="4387100" y="3622300"/>
            <a:ext cx="18174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 title="Voltage, Current, and Resist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75" y="887758"/>
            <a:ext cx="7217550" cy="405984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762650" y="0"/>
            <a:ext cx="7180800" cy="948600"/>
          </a:xfrm>
          <a:prstGeom prst="bevel">
            <a:avLst>
              <a:gd fmla="val 12500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Electrical Terms </a:t>
            </a:r>
            <a:endParaRPr sz="2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CIRCUIT</a:t>
            </a:r>
            <a:r>
              <a:rPr lang="en" sz="5000"/>
              <a:t> BUILDING</a:t>
            </a:r>
            <a:endParaRPr sz="5000"/>
          </a:p>
        </p:txBody>
      </p:sp>
      <p:sp>
        <p:nvSpPr>
          <p:cNvPr id="121" name="Google Shape;121;p20"/>
          <p:cNvSpPr txBox="1"/>
          <p:nvPr>
            <p:ph idx="4294967295" type="subTitle"/>
          </p:nvPr>
        </p:nvSpPr>
        <p:spPr>
          <a:xfrm>
            <a:off x="3543750" y="1526000"/>
            <a:ext cx="205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</a:rPr>
              <a:t>Lesson 1 Activity</a:t>
            </a:r>
            <a:endParaRPr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3816" l="18310" r="89" t="11559"/>
          <a:stretch/>
        </p:blipFill>
        <p:spPr>
          <a:xfrm>
            <a:off x="2245638" y="3005912"/>
            <a:ext cx="4703425" cy="1818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8789" l="19618" r="20256" t="8912"/>
          <a:stretch/>
        </p:blipFill>
        <p:spPr>
          <a:xfrm>
            <a:off x="4130498" y="1547063"/>
            <a:ext cx="882991" cy="12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0" l="4039" r="0" t="2846"/>
          <a:stretch/>
        </p:blipFill>
        <p:spPr>
          <a:xfrm rot="-2351037">
            <a:off x="6086176" y="1716470"/>
            <a:ext cx="131445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NEEDED</a:t>
            </a:r>
            <a:endParaRPr/>
          </a:p>
        </p:txBody>
      </p:sp>
      <p:cxnSp>
        <p:nvCxnSpPr>
          <p:cNvPr id="130" name="Google Shape;130;p21"/>
          <p:cNvCxnSpPr/>
          <p:nvPr/>
        </p:nvCxnSpPr>
        <p:spPr>
          <a:xfrm>
            <a:off x="410925" y="1023200"/>
            <a:ext cx="3620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1" name="Google Shape;131;p21"/>
          <p:cNvGraphicFramePr/>
          <p:nvPr/>
        </p:nvGraphicFramePr>
        <p:xfrm>
          <a:off x="952500" y="115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{4EDD377E-3CCE-4592-B8C4-BE6FEFFC2188}</a:tableStyleId>
              </a:tblPr>
              <a:tblGrid>
                <a:gridCol w="479325"/>
                <a:gridCol w="2043275"/>
                <a:gridCol w="2226525"/>
                <a:gridCol w="2030200"/>
                <a:gridCol w="459675"/>
              </a:tblGrid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BREADBOARD</a:t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ESP32</a:t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WIRES</a:t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3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LED</a:t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220Ω</a:t>
                      </a:r>
                      <a:br>
                        <a:rPr lang="en">
                          <a:solidFill>
                            <a:schemeClr val="accent5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</a:br>
                      <a:r>
                        <a:rPr lang="en">
                          <a:solidFill>
                            <a:schemeClr val="accent5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RESISTOR</a:t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775" y="1583125"/>
            <a:ext cx="15049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0925" y="3422725"/>
            <a:ext cx="428625" cy="12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3325" y="3424775"/>
            <a:ext cx="12001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